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8" r:id="rId3"/>
    <p:sldId id="267" r:id="rId4"/>
    <p:sldId id="269" r:id="rId5"/>
    <p:sldId id="274" r:id="rId6"/>
    <p:sldId id="275" r:id="rId7"/>
    <p:sldId id="276" r:id="rId8"/>
    <p:sldId id="277" r:id="rId9"/>
    <p:sldId id="258" r:id="rId10"/>
    <p:sldId id="259" r:id="rId11"/>
    <p:sldId id="278" r:id="rId12"/>
    <p:sldId id="281" r:id="rId13"/>
    <p:sldId id="279" r:id="rId14"/>
    <p:sldId id="282" r:id="rId15"/>
    <p:sldId id="280" r:id="rId16"/>
    <p:sldId id="285" r:id="rId17"/>
    <p:sldId id="284" r:id="rId18"/>
    <p:sldId id="272" r:id="rId19"/>
    <p:sldId id="283" r:id="rId20"/>
    <p:sldId id="286" r:id="rId2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1426" y="7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14.10.2020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14.10.2020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14.10.2020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14.10.2020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14.10.2020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14.10.2020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14.10.2020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14.10.2020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14.10.2020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14.10.2020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14.10.2020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14.10.2020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jfif"/><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 y="-27027"/>
            <a:ext cx="9159164" cy="6893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3381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42" y="-7300"/>
            <a:ext cx="9137820" cy="6894513"/>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5311638" y="1342891"/>
            <a:ext cx="3436825" cy="4898777"/>
          </a:xfrm>
          <a:prstGeom prst="rect">
            <a:avLst/>
          </a:prstGeom>
        </p:spPr>
        <p:txBody>
          <a:bodyPr wrap="square">
            <a:spAutoFit/>
          </a:bodyPr>
          <a:lstStyle/>
          <a:p>
            <a:pPr algn="just">
              <a:spcAft>
                <a:spcPts val="1000"/>
              </a:spcAft>
            </a:pPr>
            <a:r>
              <a:rPr lang="ru-RU" sz="1900" dirty="0">
                <a:solidFill>
                  <a:srgbClr val="006666"/>
                </a:solidFill>
                <a:latin typeface="Franklin Gothic Medium Cond" panose="020B0606030402020204" pitchFamily="34" charset="0"/>
              </a:rPr>
              <a:t>В Кузбассе был отмечен высокий уровень проведения летнего оздоровительного отдыха для детей на «</a:t>
            </a:r>
            <a:r>
              <a:rPr lang="ru-RU" sz="1900" dirty="0" err="1">
                <a:solidFill>
                  <a:srgbClr val="006666"/>
                </a:solidFill>
                <a:latin typeface="Franklin Gothic Medium Cond" panose="020B0606030402020204" pitchFamily="34" charset="0"/>
              </a:rPr>
              <a:t>Танае</a:t>
            </a:r>
            <a:r>
              <a:rPr lang="ru-RU" sz="1900" dirty="0">
                <a:solidFill>
                  <a:srgbClr val="006666"/>
                </a:solidFill>
                <a:latin typeface="Franklin Gothic Medium Cond" panose="020B0606030402020204" pitchFamily="34" charset="0"/>
              </a:rPr>
              <a:t>», прошедший под руководством С.В. </a:t>
            </a:r>
            <a:r>
              <a:rPr lang="ru-RU" sz="1900" dirty="0" err="1">
                <a:solidFill>
                  <a:srgbClr val="006666"/>
                </a:solidFill>
                <a:latin typeface="Franklin Gothic Medium Cond" panose="020B0606030402020204" pitchFamily="34" charset="0"/>
              </a:rPr>
              <a:t>Хямяляйнен</a:t>
            </a:r>
            <a:r>
              <a:rPr lang="ru-RU" sz="1900" dirty="0">
                <a:solidFill>
                  <a:srgbClr val="006666"/>
                </a:solidFill>
                <a:latin typeface="Franklin Gothic Medium Cond" panose="020B0606030402020204" pitchFamily="34" charset="0"/>
              </a:rPr>
              <a:t>. В летние месяцы 2018-2019 годов значительно увеличилась загрузка комплекса - на 40 процентов. </a:t>
            </a:r>
            <a:endParaRPr lang="ru-RU" sz="1900" dirty="0" smtClean="0">
              <a:solidFill>
                <a:srgbClr val="006666"/>
              </a:solidFill>
              <a:latin typeface="Franklin Gothic Medium Cond" panose="020B0606030402020204" pitchFamily="34" charset="0"/>
            </a:endParaRPr>
          </a:p>
          <a:p>
            <a:pPr algn="just">
              <a:spcAft>
                <a:spcPts val="1000"/>
              </a:spcAft>
            </a:pPr>
            <a:r>
              <a:rPr lang="ru-RU" sz="1900" dirty="0" smtClean="0">
                <a:solidFill>
                  <a:srgbClr val="006666"/>
                </a:solidFill>
                <a:latin typeface="Franklin Gothic Medium Cond" panose="020B0606030402020204" pitchFamily="34" charset="0"/>
              </a:rPr>
              <a:t>В </a:t>
            </a:r>
            <a:r>
              <a:rPr lang="ru-RU" sz="1900" dirty="0">
                <a:solidFill>
                  <a:srgbClr val="006666"/>
                </a:solidFill>
                <a:latin typeface="Franklin Gothic Medium Cond" panose="020B0606030402020204" pitchFamily="34" charset="0"/>
              </a:rPr>
              <a:t>планах руководителя </a:t>
            </a:r>
            <a:r>
              <a:rPr lang="ru-RU" sz="1900" dirty="0" smtClean="0">
                <a:solidFill>
                  <a:srgbClr val="006666"/>
                </a:solidFill>
                <a:latin typeface="Franklin Gothic Medium Cond" panose="020B0606030402020204" pitchFamily="34" charset="0"/>
              </a:rPr>
              <a:t>увеличить </a:t>
            </a:r>
            <a:r>
              <a:rPr lang="ru-RU" sz="1900" dirty="0">
                <a:solidFill>
                  <a:srgbClr val="006666"/>
                </a:solidFill>
                <a:latin typeface="Franklin Gothic Medium Cond" panose="020B0606030402020204" pitchFamily="34" charset="0"/>
              </a:rPr>
              <a:t>загрузку до 3 тысяч детей. Так как путевки в детский оздоровительный лагерь эко-комплекса «Танай» нельзя приобрести задолго до начала сезона, так как они пользуются очень высоким спросом.</a:t>
            </a:r>
          </a:p>
        </p:txBody>
      </p:sp>
      <p:sp>
        <p:nvSpPr>
          <p:cNvPr id="7" name="Прямоугольник 6"/>
          <p:cNvSpPr/>
          <p:nvPr/>
        </p:nvSpPr>
        <p:spPr>
          <a:xfrm>
            <a:off x="3347182" y="260648"/>
            <a:ext cx="2449645" cy="523220"/>
          </a:xfrm>
          <a:prstGeom prst="rect">
            <a:avLst/>
          </a:prstGeom>
        </p:spPr>
        <p:txBody>
          <a:bodyPr wrap="none">
            <a:spAutoFit/>
          </a:bodyPr>
          <a:lstStyle/>
          <a:p>
            <a:pPr algn="just"/>
            <a:r>
              <a:rPr lang="ru-RU" sz="2800" b="1" dirty="0" smtClean="0">
                <a:solidFill>
                  <a:schemeClr val="bg1"/>
                </a:solidFill>
                <a:latin typeface="Franklin Gothic Medium Cond" pitchFamily="34" charset="0"/>
              </a:rPr>
              <a:t>ДЕТСКИЙ ОТДЫХ</a:t>
            </a:r>
            <a:endParaRPr lang="ru-RU" sz="2800" b="1" dirty="0">
              <a:solidFill>
                <a:schemeClr val="bg1"/>
              </a:solidFill>
              <a:latin typeface="Franklin Gothic Medium Cond" pitchFamily="34" charset="0"/>
            </a:endParaRPr>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29661" r="11378"/>
          <a:stretch/>
        </p:blipFill>
        <p:spPr>
          <a:xfrm>
            <a:off x="365649" y="1270967"/>
            <a:ext cx="4625839" cy="5230466"/>
          </a:xfrm>
          <a:prstGeom prst="rect">
            <a:avLst/>
          </a:prstGeom>
        </p:spPr>
      </p:pic>
    </p:spTree>
    <p:extLst>
      <p:ext uri="{BB962C8B-B14F-4D97-AF65-F5344CB8AC3E}">
        <p14:creationId xmlns:p14="http://schemas.microsoft.com/office/powerpoint/2010/main" val="39269870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673" y="-24967"/>
            <a:ext cx="9137820" cy="6894512"/>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932040" y="1268760"/>
            <a:ext cx="3672408" cy="5191165"/>
          </a:xfrm>
          <a:prstGeom prst="rect">
            <a:avLst/>
          </a:prstGeom>
        </p:spPr>
        <p:txBody>
          <a:bodyPr wrap="square">
            <a:spAutoFit/>
          </a:bodyPr>
          <a:lstStyle/>
          <a:p>
            <a:pPr indent="457200" algn="just">
              <a:spcAft>
                <a:spcPts val="1000"/>
              </a:spcAft>
            </a:pPr>
            <a:r>
              <a:rPr lang="ru-RU" sz="1900" dirty="0">
                <a:solidFill>
                  <a:srgbClr val="006666"/>
                </a:solidFill>
                <a:latin typeface="Franklin Gothic Medium Cond" panose="020B0606030402020204" pitchFamily="34" charset="0"/>
              </a:rPr>
              <a:t> Вся работа Светланы Вениаминовны направлена на повышение эффективности работы комплекса Танай, создания сплоченной команды, улучшения качества и конкурентоспособности, соответствие предоставляемых услуг стандартам в целях завоевания рынка, рост объемов сбыта услуг, увеличение прибыли, благоустройства и повышение комфортности. </a:t>
            </a:r>
            <a:endParaRPr lang="ru-RU" sz="1900" dirty="0" smtClean="0">
              <a:solidFill>
                <a:srgbClr val="006666"/>
              </a:solidFill>
              <a:latin typeface="Franklin Gothic Medium Cond" panose="020B0606030402020204" pitchFamily="34" charset="0"/>
            </a:endParaRPr>
          </a:p>
          <a:p>
            <a:pPr indent="457200" algn="just">
              <a:spcAft>
                <a:spcPts val="1000"/>
              </a:spcAft>
            </a:pPr>
            <a:r>
              <a:rPr lang="ru-RU" sz="1900" dirty="0" smtClean="0">
                <a:solidFill>
                  <a:srgbClr val="006666"/>
                </a:solidFill>
                <a:latin typeface="Franklin Gothic Medium Cond" panose="020B0606030402020204" pitchFamily="34" charset="0"/>
              </a:rPr>
              <a:t>Так </a:t>
            </a:r>
            <a:r>
              <a:rPr lang="ru-RU" sz="1900" dirty="0">
                <a:solidFill>
                  <a:srgbClr val="006666"/>
                </a:solidFill>
                <a:latin typeface="Franklin Gothic Medium Cond" panose="020B0606030402020204" pitchFamily="34" charset="0"/>
              </a:rPr>
              <a:t>же стоит отметить в декабре 2018 года ООО «Санаторий Танай» успешно прошел сертификацию для присвоения уровня организации сервиса - 3звезды. </a:t>
            </a:r>
          </a:p>
        </p:txBody>
      </p:sp>
      <p:sp>
        <p:nvSpPr>
          <p:cNvPr id="5" name="Прямоугольник 4"/>
          <p:cNvSpPr/>
          <p:nvPr/>
        </p:nvSpPr>
        <p:spPr>
          <a:xfrm>
            <a:off x="2697091" y="188640"/>
            <a:ext cx="3676392" cy="523220"/>
          </a:xfrm>
          <a:prstGeom prst="rect">
            <a:avLst/>
          </a:prstGeom>
        </p:spPr>
        <p:txBody>
          <a:bodyPr wrap="none">
            <a:spAutoFit/>
          </a:bodyPr>
          <a:lstStyle/>
          <a:p>
            <a:pPr algn="ctr"/>
            <a:r>
              <a:rPr lang="ru-RU" sz="2800" b="1" dirty="0" smtClean="0">
                <a:solidFill>
                  <a:schemeClr val="bg1"/>
                </a:solidFill>
                <a:latin typeface="Franklin Gothic Medium Cond" pitchFamily="34" charset="0"/>
              </a:rPr>
              <a:t>ПЕРСПЕКТИВА РАЗВИТИЯ</a:t>
            </a:r>
            <a:endParaRPr lang="ru-RU" sz="2800" b="1" dirty="0">
              <a:solidFill>
                <a:schemeClr val="bg1"/>
              </a:solidFill>
              <a:latin typeface="Franklin Gothic Medium Cond" pitchFamily="34" charset="0"/>
            </a:endParaRPr>
          </a:p>
        </p:txBody>
      </p:sp>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l="23224" r="23227"/>
          <a:stretch/>
        </p:blipFill>
        <p:spPr>
          <a:xfrm>
            <a:off x="395536" y="1268760"/>
            <a:ext cx="4261503" cy="5305400"/>
          </a:xfrm>
          <a:prstGeom prst="rect">
            <a:avLst/>
          </a:prstGeom>
        </p:spPr>
      </p:pic>
    </p:spTree>
    <p:extLst>
      <p:ext uri="{BB962C8B-B14F-4D97-AF65-F5344CB8AC3E}">
        <p14:creationId xmlns:p14="http://schemas.microsoft.com/office/powerpoint/2010/main" val="32028888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6" name="Рисунок 5"/>
          <p:cNvPicPr>
            <a:picLocks noChangeAspect="1"/>
          </p:cNvPicPr>
          <p:nvPr/>
        </p:nvPicPr>
        <p:blipFill rotWithShape="1">
          <a:blip r:embed="rId2" cstate="print">
            <a:extLst>
              <a:ext uri="{28A0092B-C50C-407E-A947-70E740481C1C}">
                <a14:useLocalDpi xmlns:a14="http://schemas.microsoft.com/office/drawing/2010/main" val="0"/>
              </a:ext>
            </a:extLst>
          </a:blip>
          <a:srcRect l="5556" r="6245"/>
          <a:stretch/>
        </p:blipFill>
        <p:spPr>
          <a:xfrm>
            <a:off x="35496" y="0"/>
            <a:ext cx="9108504" cy="6858000"/>
          </a:xfrm>
          <a:prstGeom prst="rect">
            <a:avLst/>
          </a:prstGeom>
        </p:spPr>
      </p:pic>
      <p:sp>
        <p:nvSpPr>
          <p:cNvPr id="7" name="Прямоугольник 6"/>
          <p:cNvSpPr/>
          <p:nvPr/>
        </p:nvSpPr>
        <p:spPr>
          <a:xfrm>
            <a:off x="323528" y="6300028"/>
            <a:ext cx="2127442" cy="369332"/>
          </a:xfrm>
          <a:prstGeom prst="rect">
            <a:avLst/>
          </a:prstGeom>
        </p:spPr>
        <p:txBody>
          <a:bodyPr wrap="none">
            <a:spAutoFit/>
          </a:bodyPr>
          <a:lstStyle/>
          <a:p>
            <a:r>
              <a:rPr lang="ru-RU" dirty="0" smtClean="0">
                <a:solidFill>
                  <a:schemeClr val="bg1"/>
                </a:solidFill>
                <a:latin typeface="Franklin Gothic Medium Cond" panose="020B0606030402020204" pitchFamily="34" charset="0"/>
              </a:rPr>
              <a:t>Новый спорткомплекс</a:t>
            </a:r>
            <a:endParaRPr lang="ru-RU" dirty="0">
              <a:solidFill>
                <a:schemeClr val="bg1"/>
              </a:solidFill>
            </a:endParaRPr>
          </a:p>
        </p:txBody>
      </p:sp>
    </p:spTree>
    <p:extLst>
      <p:ext uri="{BB962C8B-B14F-4D97-AF65-F5344CB8AC3E}">
        <p14:creationId xmlns:p14="http://schemas.microsoft.com/office/powerpoint/2010/main" val="31967099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673" y="-24967"/>
            <a:ext cx="9137820" cy="6894512"/>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611560" y="1268760"/>
            <a:ext cx="7992888" cy="5155257"/>
          </a:xfrm>
          <a:prstGeom prst="rect">
            <a:avLst/>
          </a:prstGeom>
        </p:spPr>
        <p:txBody>
          <a:bodyPr wrap="square">
            <a:spAutoFit/>
          </a:bodyPr>
          <a:lstStyle/>
          <a:p>
            <a:pPr indent="457200" algn="just">
              <a:spcAft>
                <a:spcPts val="1000"/>
              </a:spcAft>
            </a:pPr>
            <a:r>
              <a:rPr lang="ru-RU" sz="1900" dirty="0">
                <a:solidFill>
                  <a:srgbClr val="006666"/>
                </a:solidFill>
                <a:latin typeface="Franklin Gothic Medium Cond" panose="020B0606030402020204" pitchFamily="34" charset="0"/>
              </a:rPr>
              <a:t> Как руководитель эко-комплекса «Танай» Светлана Вениаминовна всегда с пониманием относится к нуждам Промышленновского района и его жителям. Вносит посильный вклад в развитие района, в его будущее.</a:t>
            </a:r>
          </a:p>
          <a:p>
            <a:pPr indent="457200" algn="just">
              <a:spcAft>
                <a:spcPts val="1000"/>
              </a:spcAft>
            </a:pPr>
            <a:r>
              <a:rPr lang="ru-RU" sz="1900" dirty="0">
                <a:solidFill>
                  <a:srgbClr val="006666"/>
                </a:solidFill>
                <a:latin typeface="Franklin Gothic Medium Cond" panose="020B0606030402020204" pitchFamily="34" charset="0"/>
              </a:rPr>
              <a:t>Ежегодно предприятие выделяет бесплатные санаторно-курортные путевки для ветеранов, а также 170 детских путевок для летнего оздоровления детей из малообеспеченных семей.</a:t>
            </a:r>
          </a:p>
          <a:p>
            <a:pPr indent="457200" algn="just">
              <a:spcAft>
                <a:spcPts val="1000"/>
              </a:spcAft>
            </a:pPr>
            <a:r>
              <a:rPr lang="ru-RU" sz="1900" dirty="0">
                <a:solidFill>
                  <a:srgbClr val="006666"/>
                </a:solidFill>
                <a:latin typeface="Franklin Gothic Medium Cond" panose="020B0606030402020204" pitchFamily="34" charset="0"/>
              </a:rPr>
              <a:t>Сегодня на территории эко-комплекса «Танай» завершается строительство закрытого спортивного комплекса, а это значит, что скоро для жителей района появятся новые рабочие места.</a:t>
            </a:r>
          </a:p>
          <a:p>
            <a:pPr indent="457200" algn="just">
              <a:spcAft>
                <a:spcPts val="1000"/>
              </a:spcAft>
            </a:pPr>
            <a:r>
              <a:rPr lang="ru-RU" sz="1900" dirty="0">
                <a:solidFill>
                  <a:srgbClr val="006666"/>
                </a:solidFill>
                <a:latin typeface="Franklin Gothic Medium Cond" panose="020B0606030402020204" pitchFamily="34" charset="0"/>
              </a:rPr>
              <a:t>Эко-комплекс «Танай» социально ответственное предприятия, выполняет все социальные программы для своих работников, в том числе начисляет ежемесячные выплаты многодетным родителям, устраивает для детей сотрудников новогодний утренник с вручением новогодних подарков от Деда Мороза, предоставляет 50% скидки на все услуги комплекса, проводит </a:t>
            </a:r>
            <a:r>
              <a:rPr lang="ru-RU" sz="1900" dirty="0" err="1">
                <a:solidFill>
                  <a:srgbClr val="006666"/>
                </a:solidFill>
                <a:latin typeface="Franklin Gothic Medium Cond" panose="020B0606030402020204" pitchFamily="34" charset="0"/>
              </a:rPr>
              <a:t>профосмотр</a:t>
            </a:r>
            <a:r>
              <a:rPr lang="ru-RU" sz="1900" dirty="0">
                <a:solidFill>
                  <a:srgbClr val="006666"/>
                </a:solidFill>
                <a:latin typeface="Franklin Gothic Medium Cond" panose="020B0606030402020204" pitchFamily="34" charset="0"/>
              </a:rPr>
              <a:t>, в рамках повышения уровня безопасности труда направляет сотрудников на бесплатное обучение для повышения квалификации и многое другое.    </a:t>
            </a:r>
          </a:p>
        </p:txBody>
      </p:sp>
      <p:sp>
        <p:nvSpPr>
          <p:cNvPr id="5" name="Прямоугольник 4"/>
          <p:cNvSpPr/>
          <p:nvPr/>
        </p:nvSpPr>
        <p:spPr>
          <a:xfrm>
            <a:off x="2489126" y="188640"/>
            <a:ext cx="4092339" cy="523220"/>
          </a:xfrm>
          <a:prstGeom prst="rect">
            <a:avLst/>
          </a:prstGeom>
        </p:spPr>
        <p:txBody>
          <a:bodyPr wrap="none">
            <a:spAutoFit/>
          </a:bodyPr>
          <a:lstStyle/>
          <a:p>
            <a:pPr algn="ctr"/>
            <a:r>
              <a:rPr lang="ru-RU" sz="2800" b="1" dirty="0" smtClean="0">
                <a:solidFill>
                  <a:schemeClr val="bg1"/>
                </a:solidFill>
                <a:latin typeface="Franklin Gothic Medium Cond" pitchFamily="34" charset="0"/>
              </a:rPr>
              <a:t>СОЦИАЛЬНОЕ ПАРТНЕРСТВО</a:t>
            </a:r>
            <a:endParaRPr lang="ru-RU" sz="2800" b="1" dirty="0">
              <a:solidFill>
                <a:schemeClr val="bg1"/>
              </a:solidFill>
              <a:latin typeface="Franklin Gothic Medium Cond" pitchFamily="34" charset="0"/>
            </a:endParaRPr>
          </a:p>
        </p:txBody>
      </p:sp>
    </p:spTree>
    <p:extLst>
      <p:ext uri="{BB962C8B-B14F-4D97-AF65-F5344CB8AC3E}">
        <p14:creationId xmlns:p14="http://schemas.microsoft.com/office/powerpoint/2010/main" val="32530941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5" name="Рисунок 4"/>
          <p:cNvPicPr>
            <a:picLocks noChangeAspect="1"/>
          </p:cNvPicPr>
          <p:nvPr/>
        </p:nvPicPr>
        <p:blipFill rotWithShape="1">
          <a:blip r:embed="rId2" cstate="print">
            <a:extLst>
              <a:ext uri="{28A0092B-C50C-407E-A947-70E740481C1C}">
                <a14:useLocalDpi xmlns:a14="http://schemas.microsoft.com/office/drawing/2010/main" val="0"/>
              </a:ext>
            </a:extLst>
          </a:blip>
          <a:srcRect l="5207" r="4496"/>
          <a:stretch/>
        </p:blipFill>
        <p:spPr>
          <a:xfrm>
            <a:off x="35495" y="0"/>
            <a:ext cx="9145017" cy="6857999"/>
          </a:xfrm>
          <a:prstGeom prst="rect">
            <a:avLst/>
          </a:prstGeom>
        </p:spPr>
      </p:pic>
      <p:sp>
        <p:nvSpPr>
          <p:cNvPr id="4" name="Прямоугольник 3"/>
          <p:cNvSpPr/>
          <p:nvPr/>
        </p:nvSpPr>
        <p:spPr>
          <a:xfrm>
            <a:off x="323528" y="6300028"/>
            <a:ext cx="2795637" cy="369332"/>
          </a:xfrm>
          <a:prstGeom prst="rect">
            <a:avLst/>
          </a:prstGeom>
        </p:spPr>
        <p:txBody>
          <a:bodyPr wrap="none">
            <a:spAutoFit/>
          </a:bodyPr>
          <a:lstStyle/>
          <a:p>
            <a:r>
              <a:rPr lang="ru-RU" dirty="0" smtClean="0">
                <a:solidFill>
                  <a:srgbClr val="006666"/>
                </a:solidFill>
                <a:latin typeface="Franklin Gothic Medium Cond" panose="020B0606030402020204" pitchFamily="34" charset="0"/>
              </a:rPr>
              <a:t>Школа горнолыжного катания</a:t>
            </a:r>
            <a:endParaRPr lang="ru-RU" dirty="0"/>
          </a:p>
        </p:txBody>
      </p:sp>
    </p:spTree>
    <p:extLst>
      <p:ext uri="{BB962C8B-B14F-4D97-AF65-F5344CB8AC3E}">
        <p14:creationId xmlns:p14="http://schemas.microsoft.com/office/powerpoint/2010/main" val="30335940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673" y="-24967"/>
            <a:ext cx="9137820" cy="6894512"/>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611560" y="1268760"/>
            <a:ext cx="7992888" cy="5027017"/>
          </a:xfrm>
          <a:prstGeom prst="rect">
            <a:avLst/>
          </a:prstGeom>
        </p:spPr>
        <p:txBody>
          <a:bodyPr wrap="square">
            <a:spAutoFit/>
          </a:bodyPr>
          <a:lstStyle/>
          <a:p>
            <a:pPr indent="457200" algn="just">
              <a:spcAft>
                <a:spcPts val="1000"/>
              </a:spcAft>
            </a:pPr>
            <a:r>
              <a:rPr lang="ru-RU" sz="1900" dirty="0">
                <a:solidFill>
                  <a:srgbClr val="006666"/>
                </a:solidFill>
                <a:latin typeface="Franklin Gothic Medium Cond" panose="020B0606030402020204" pitchFamily="34" charset="0"/>
              </a:rPr>
              <a:t> В 2020 году эко-комплекс «Танай» принял участие в региональной акции «</a:t>
            </a:r>
            <a:r>
              <a:rPr lang="ru-RU" sz="1900" dirty="0" err="1">
                <a:solidFill>
                  <a:srgbClr val="006666"/>
                </a:solidFill>
                <a:latin typeface="Franklin Gothic Medium Cond" panose="020B0606030402020204" pitchFamily="34" charset="0"/>
              </a:rPr>
              <a:t>Цифропомощь</a:t>
            </a:r>
            <a:r>
              <a:rPr lang="ru-RU" sz="1900" dirty="0">
                <a:solidFill>
                  <a:srgbClr val="006666"/>
                </a:solidFill>
                <a:latin typeface="Franklin Gothic Medium Cond" panose="020B0606030402020204" pitchFamily="34" charset="0"/>
              </a:rPr>
              <a:t>», в рамках которой две многодетные семьи работников были обеспечены компьютерной техникой для детей-школьников. Кроме того, предоставляет бесплатные путевки в ДОЛ «Танай» многодетным семьям сотрудников. </a:t>
            </a:r>
          </a:p>
          <a:p>
            <a:pPr indent="457200" algn="just">
              <a:spcAft>
                <a:spcPts val="1000"/>
              </a:spcAft>
            </a:pPr>
            <a:r>
              <a:rPr lang="ru-RU" sz="1900" dirty="0">
                <a:solidFill>
                  <a:srgbClr val="006666"/>
                </a:solidFill>
                <a:latin typeface="Franklin Gothic Medium Cond" panose="020B0606030402020204" pitchFamily="34" charset="0"/>
              </a:rPr>
              <a:t>Как отмечает Глава Промышленновского района Денис Павлович Ильин:</a:t>
            </a:r>
          </a:p>
          <a:p>
            <a:pPr indent="457200" algn="just">
              <a:spcAft>
                <a:spcPts val="1000"/>
              </a:spcAft>
            </a:pPr>
            <a:r>
              <a:rPr lang="ru-RU" sz="1900" dirty="0">
                <a:solidFill>
                  <a:srgbClr val="006666"/>
                </a:solidFill>
                <a:latin typeface="Franklin Gothic Medium Cond" panose="020B0606030402020204" pitchFamily="34" charset="0"/>
              </a:rPr>
              <a:t>- Мы гордимся, что на нашей земле есть настоящая туристическая Мекка, истинная жемчужина - эко-комплекс «Танай». Благодаря Светлане Вениаминовне </a:t>
            </a:r>
            <a:r>
              <a:rPr lang="ru-RU" sz="1900" dirty="0" err="1">
                <a:solidFill>
                  <a:srgbClr val="006666"/>
                </a:solidFill>
                <a:latin typeface="Franklin Gothic Medium Cond" panose="020B0606030402020204" pitchFamily="34" charset="0"/>
              </a:rPr>
              <a:t>Хямяляйнен</a:t>
            </a:r>
            <a:r>
              <a:rPr lang="ru-RU" sz="1900" dirty="0">
                <a:solidFill>
                  <a:srgbClr val="006666"/>
                </a:solidFill>
                <a:latin typeface="Franklin Gothic Medium Cond" panose="020B0606030402020204" pitchFamily="34" charset="0"/>
              </a:rPr>
              <a:t>, сотрудничество эко-комплекса и района развивается семимильными шагами. Мы совместно реализуем ряд очень важных для района программ, направленных на повышение качества жизни наших жителей. Как пример, открытие горнолыжной школы для детей Ваганово. Благодаря развитию туристического направления в эко-комплексе, разработаны очень интересные маршруты, давшие толчок развитию всего туристического кластера нашего района. Огромное спасибо Светлане Вениаминовне за вклад в развитие нашего района! Надеемся, что дальнейшее наше сотрудничество будет столь же плодотворным!</a:t>
            </a:r>
          </a:p>
        </p:txBody>
      </p:sp>
      <p:sp>
        <p:nvSpPr>
          <p:cNvPr id="5" name="Прямоугольник 4"/>
          <p:cNvSpPr/>
          <p:nvPr/>
        </p:nvSpPr>
        <p:spPr>
          <a:xfrm>
            <a:off x="2489126" y="188640"/>
            <a:ext cx="4092339" cy="523220"/>
          </a:xfrm>
          <a:prstGeom prst="rect">
            <a:avLst/>
          </a:prstGeom>
        </p:spPr>
        <p:txBody>
          <a:bodyPr wrap="none">
            <a:spAutoFit/>
          </a:bodyPr>
          <a:lstStyle/>
          <a:p>
            <a:pPr algn="ctr"/>
            <a:r>
              <a:rPr lang="ru-RU" sz="2800" b="1" dirty="0" smtClean="0">
                <a:solidFill>
                  <a:schemeClr val="bg1"/>
                </a:solidFill>
                <a:latin typeface="Franklin Gothic Medium Cond" pitchFamily="34" charset="0"/>
              </a:rPr>
              <a:t>СОЦИАЛЬНОЕ ПАРТНЕРСТВО</a:t>
            </a:r>
            <a:endParaRPr lang="ru-RU" sz="2800" b="1" dirty="0">
              <a:solidFill>
                <a:schemeClr val="bg1"/>
              </a:solidFill>
              <a:latin typeface="Franklin Gothic Medium Cond" pitchFamily="34" charset="0"/>
            </a:endParaRPr>
          </a:p>
        </p:txBody>
      </p:sp>
    </p:spTree>
    <p:extLst>
      <p:ext uri="{BB962C8B-B14F-4D97-AF65-F5344CB8AC3E}">
        <p14:creationId xmlns:p14="http://schemas.microsoft.com/office/powerpoint/2010/main" val="10880326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r="11468"/>
          <a:stretch/>
        </p:blipFill>
        <p:spPr>
          <a:xfrm>
            <a:off x="35495" y="-17136"/>
            <a:ext cx="9145017" cy="6885384"/>
          </a:xfrm>
          <a:prstGeom prst="rect">
            <a:avLst/>
          </a:prstGeom>
        </p:spPr>
      </p:pic>
      <p:sp>
        <p:nvSpPr>
          <p:cNvPr id="5" name="Прямоугольник 4"/>
          <p:cNvSpPr/>
          <p:nvPr/>
        </p:nvSpPr>
        <p:spPr>
          <a:xfrm>
            <a:off x="467544" y="6381328"/>
            <a:ext cx="2693623" cy="369332"/>
          </a:xfrm>
          <a:prstGeom prst="rect">
            <a:avLst/>
          </a:prstGeom>
        </p:spPr>
        <p:txBody>
          <a:bodyPr wrap="none">
            <a:spAutoFit/>
          </a:bodyPr>
          <a:lstStyle/>
          <a:p>
            <a:r>
              <a:rPr lang="ru-RU" dirty="0" smtClean="0">
                <a:solidFill>
                  <a:schemeClr val="bg1"/>
                </a:solidFill>
                <a:latin typeface="Franklin Gothic Medium Cond" panose="020B0606030402020204" pitchFamily="34" charset="0"/>
              </a:rPr>
              <a:t>Форум молодежи на «</a:t>
            </a:r>
            <a:r>
              <a:rPr lang="ru-RU" dirty="0" err="1" smtClean="0">
                <a:solidFill>
                  <a:schemeClr val="bg1"/>
                </a:solidFill>
                <a:latin typeface="Franklin Gothic Medium Cond" panose="020B0606030402020204" pitchFamily="34" charset="0"/>
              </a:rPr>
              <a:t>Танае</a:t>
            </a:r>
            <a:r>
              <a:rPr lang="ru-RU" dirty="0" smtClean="0">
                <a:solidFill>
                  <a:schemeClr val="bg1"/>
                </a:solidFill>
                <a:latin typeface="Franklin Gothic Medium Cond" panose="020B0606030402020204" pitchFamily="34" charset="0"/>
              </a:rPr>
              <a:t>»</a:t>
            </a:r>
            <a:endParaRPr lang="ru-RU" dirty="0">
              <a:solidFill>
                <a:schemeClr val="bg1"/>
              </a:solidFill>
            </a:endParaRPr>
          </a:p>
        </p:txBody>
      </p:sp>
    </p:spTree>
    <p:extLst>
      <p:ext uri="{BB962C8B-B14F-4D97-AF65-F5344CB8AC3E}">
        <p14:creationId xmlns:p14="http://schemas.microsoft.com/office/powerpoint/2010/main" val="31475368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673" y="-24967"/>
            <a:ext cx="9137820" cy="6894512"/>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611560" y="1635279"/>
            <a:ext cx="7992888" cy="4314001"/>
          </a:xfrm>
          <a:prstGeom prst="rect">
            <a:avLst/>
          </a:prstGeom>
        </p:spPr>
        <p:txBody>
          <a:bodyPr wrap="square">
            <a:spAutoFit/>
          </a:bodyPr>
          <a:lstStyle/>
          <a:p>
            <a:pPr indent="457200" algn="just" fontAlgn="base">
              <a:spcAft>
                <a:spcPts val="1000"/>
              </a:spcAft>
            </a:pPr>
            <a:r>
              <a:rPr lang="ru-RU" sz="1900" dirty="0">
                <a:solidFill>
                  <a:srgbClr val="006666"/>
                </a:solidFill>
                <a:latin typeface="Franklin Gothic Medium Cond" panose="020B0606030402020204" pitchFamily="34" charset="0"/>
              </a:rPr>
              <a:t>Светлана Вениаминовна </a:t>
            </a:r>
            <a:r>
              <a:rPr lang="ru-RU" sz="1900" dirty="0" err="1">
                <a:solidFill>
                  <a:srgbClr val="006666"/>
                </a:solidFill>
                <a:latin typeface="Franklin Gothic Medium Cond" panose="020B0606030402020204" pitchFamily="34" charset="0"/>
              </a:rPr>
              <a:t>Хямяляйнен</a:t>
            </a:r>
            <a:r>
              <a:rPr lang="ru-RU" sz="1900" dirty="0">
                <a:solidFill>
                  <a:srgbClr val="006666"/>
                </a:solidFill>
                <a:latin typeface="Franklin Gothic Medium Cond" panose="020B0606030402020204" pitchFamily="34" charset="0"/>
              </a:rPr>
              <a:t> в 2020 году избрана депутатом Совета народных депутатов Промышленновского муниципального района первого созыва по одномандатному избирательному округу №12. </a:t>
            </a:r>
          </a:p>
          <a:p>
            <a:pPr indent="457200" algn="just" fontAlgn="base">
              <a:spcAft>
                <a:spcPts val="1000"/>
              </a:spcAft>
            </a:pPr>
            <a:r>
              <a:rPr lang="ru-RU" sz="1900" dirty="0">
                <a:solidFill>
                  <a:srgbClr val="006666"/>
                </a:solidFill>
                <a:latin typeface="Franklin Gothic Medium Cond" panose="020B0606030402020204" pitchFamily="34" charset="0"/>
              </a:rPr>
              <a:t>Как отмечает Светлана Вениаминовна: «Наша главная задача – воспитание будущего поколения. Мы ведем большую работу с высшими и средними учебными заведениями Кузбасса. Ежегодно на нашем предприятии проходят оплачиваемую практику десятки студентов из других районов области. Наши практиканты - это потенциал профессиональных кадров. Одна из моих задач как депутата, привлекать дипломированных специалистов в деревни и села Промышленновского района. Ведь наша с вами общая цель – уже сейчас думать о будущем района. Я вношу свой посильный вклад в развитие родного края, развитие Промышленновского района. Чтобы мы, наши дети и наши внуки могли здесь реализовать свои способности и таланты. И чтобы они, когда вырастут гордились, что родились и выросли в Промышленновском районе Кемеровской области-Кузбасса». </a:t>
            </a:r>
          </a:p>
        </p:txBody>
      </p:sp>
      <p:sp>
        <p:nvSpPr>
          <p:cNvPr id="5" name="Прямоугольник 4"/>
          <p:cNvSpPr/>
          <p:nvPr/>
        </p:nvSpPr>
        <p:spPr>
          <a:xfrm>
            <a:off x="3867005" y="188640"/>
            <a:ext cx="1336584" cy="523220"/>
          </a:xfrm>
          <a:prstGeom prst="rect">
            <a:avLst/>
          </a:prstGeom>
        </p:spPr>
        <p:txBody>
          <a:bodyPr wrap="none">
            <a:spAutoFit/>
          </a:bodyPr>
          <a:lstStyle/>
          <a:p>
            <a:pPr algn="ctr"/>
            <a:r>
              <a:rPr lang="ru-RU" sz="2800" b="1" dirty="0" smtClean="0">
                <a:solidFill>
                  <a:schemeClr val="bg1"/>
                </a:solidFill>
                <a:latin typeface="Franklin Gothic Medium Cond" pitchFamily="34" charset="0"/>
              </a:rPr>
              <a:t>ДЕПУТАТ</a:t>
            </a:r>
            <a:endParaRPr lang="ru-RU" sz="2800" b="1" dirty="0">
              <a:solidFill>
                <a:schemeClr val="bg1"/>
              </a:solidFill>
              <a:latin typeface="Franklin Gothic Medium Cond" pitchFamily="34" charset="0"/>
            </a:endParaRPr>
          </a:p>
        </p:txBody>
      </p:sp>
    </p:spTree>
    <p:extLst>
      <p:ext uri="{BB962C8B-B14F-4D97-AF65-F5344CB8AC3E}">
        <p14:creationId xmlns:p14="http://schemas.microsoft.com/office/powerpoint/2010/main" val="40083166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8434" name="Picture 2" descr="I:\РАБОТА\ТАНАЙ\реклама\буклеты листовки\санкур\IMG_119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1111"/>
          <a:stretch/>
        </p:blipFill>
        <p:spPr bwMode="auto">
          <a:xfrm>
            <a:off x="-36512" y="-27384"/>
            <a:ext cx="9180512" cy="6885384"/>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95536" y="6372036"/>
            <a:ext cx="2446504" cy="369332"/>
          </a:xfrm>
          <a:prstGeom prst="rect">
            <a:avLst/>
          </a:prstGeom>
        </p:spPr>
        <p:txBody>
          <a:bodyPr wrap="none">
            <a:spAutoFit/>
          </a:bodyPr>
          <a:lstStyle/>
          <a:p>
            <a:r>
              <a:rPr lang="ru-RU" dirty="0" smtClean="0">
                <a:solidFill>
                  <a:schemeClr val="bg1"/>
                </a:solidFill>
                <a:latin typeface="Franklin Gothic Medium Cond" panose="020B0606030402020204" pitchFamily="34" charset="0"/>
              </a:rPr>
              <a:t>Открытый летний бассейн</a:t>
            </a:r>
            <a:endParaRPr lang="ru-RU" dirty="0">
              <a:solidFill>
                <a:schemeClr val="bg1"/>
              </a:solidFill>
            </a:endParaRPr>
          </a:p>
        </p:txBody>
      </p:sp>
    </p:spTree>
    <p:extLst>
      <p:ext uri="{BB962C8B-B14F-4D97-AF65-F5344CB8AC3E}">
        <p14:creationId xmlns:p14="http://schemas.microsoft.com/office/powerpoint/2010/main" val="19524794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673" y="-24967"/>
            <a:ext cx="9137820" cy="6894512"/>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932040" y="1556206"/>
            <a:ext cx="3672407" cy="3016210"/>
          </a:xfrm>
          <a:prstGeom prst="rect">
            <a:avLst/>
          </a:prstGeom>
        </p:spPr>
        <p:txBody>
          <a:bodyPr wrap="square">
            <a:spAutoFit/>
          </a:bodyPr>
          <a:lstStyle/>
          <a:p>
            <a:r>
              <a:rPr lang="ru-RU" sz="1900" dirty="0">
                <a:solidFill>
                  <a:srgbClr val="006666"/>
                </a:solidFill>
                <a:latin typeface="Franklin Gothic Medium Cond" panose="020B0606030402020204" pitchFamily="34" charset="0"/>
              </a:rPr>
              <a:t> За добросовестный труд, плодотворное сотрудничество с предприятиями и муниципалитетами Кузбасса Светлана Вениаминовн </a:t>
            </a:r>
            <a:r>
              <a:rPr lang="ru-RU" sz="1900" dirty="0" err="1">
                <a:solidFill>
                  <a:srgbClr val="006666"/>
                </a:solidFill>
                <a:latin typeface="Franklin Gothic Medium Cond" panose="020B0606030402020204" pitchFamily="34" charset="0"/>
              </a:rPr>
              <a:t>Хямяляйнен</a:t>
            </a:r>
            <a:r>
              <a:rPr lang="ru-RU" sz="1900" dirty="0">
                <a:solidFill>
                  <a:srgbClr val="006666"/>
                </a:solidFill>
                <a:latin typeface="Franklin Gothic Medium Cond" panose="020B0606030402020204" pitchFamily="34" charset="0"/>
              </a:rPr>
              <a:t> награждена медалью «За служение Кузбассу» юбилейной медалью Промышленновского района «85 лет району», благодарственными письмами, почётными грамотами АО ХК «СДС».</a:t>
            </a:r>
          </a:p>
        </p:txBody>
      </p:sp>
      <p:sp>
        <p:nvSpPr>
          <p:cNvPr id="5" name="Прямоугольник 4"/>
          <p:cNvSpPr/>
          <p:nvPr/>
        </p:nvSpPr>
        <p:spPr>
          <a:xfrm>
            <a:off x="3792785" y="188640"/>
            <a:ext cx="1485022" cy="523220"/>
          </a:xfrm>
          <a:prstGeom prst="rect">
            <a:avLst/>
          </a:prstGeom>
        </p:spPr>
        <p:txBody>
          <a:bodyPr wrap="none">
            <a:spAutoFit/>
          </a:bodyPr>
          <a:lstStyle/>
          <a:p>
            <a:pPr algn="ctr"/>
            <a:r>
              <a:rPr lang="ru-RU" sz="2800" b="1" dirty="0" smtClean="0">
                <a:solidFill>
                  <a:schemeClr val="bg1"/>
                </a:solidFill>
                <a:latin typeface="Franklin Gothic Medium Cond" pitchFamily="34" charset="0"/>
              </a:rPr>
              <a:t>НАГРАДЫ</a:t>
            </a:r>
            <a:endParaRPr lang="ru-RU" sz="2800" b="1" dirty="0">
              <a:solidFill>
                <a:schemeClr val="bg1"/>
              </a:solidFill>
              <a:latin typeface="Franklin Gothic Medium Cond" pitchFamily="34" charset="0"/>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1329916"/>
            <a:ext cx="3834426" cy="5112568"/>
          </a:xfrm>
          <a:prstGeom prst="rect">
            <a:avLst/>
          </a:prstGeom>
        </p:spPr>
      </p:pic>
    </p:spTree>
    <p:extLst>
      <p:ext uri="{BB962C8B-B14F-4D97-AF65-F5344CB8AC3E}">
        <p14:creationId xmlns:p14="http://schemas.microsoft.com/office/powerpoint/2010/main" val="28151031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5" name="Рисунок 4"/>
          <p:cNvPicPr>
            <a:picLocks noChangeAspect="1"/>
          </p:cNvPicPr>
          <p:nvPr/>
        </p:nvPicPr>
        <p:blipFill rotWithShape="1">
          <a:blip r:embed="rId2"/>
          <a:srcRect l="11671"/>
          <a:stretch/>
        </p:blipFill>
        <p:spPr>
          <a:xfrm>
            <a:off x="0" y="0"/>
            <a:ext cx="9180512" cy="6885384"/>
          </a:xfrm>
          <a:prstGeom prst="rect">
            <a:avLst/>
          </a:prstGeom>
        </p:spPr>
      </p:pic>
      <p:sp>
        <p:nvSpPr>
          <p:cNvPr id="6" name="Прямоугольник 5"/>
          <p:cNvSpPr/>
          <p:nvPr/>
        </p:nvSpPr>
        <p:spPr>
          <a:xfrm>
            <a:off x="539552" y="6237312"/>
            <a:ext cx="1220142" cy="369332"/>
          </a:xfrm>
          <a:prstGeom prst="rect">
            <a:avLst/>
          </a:prstGeom>
        </p:spPr>
        <p:txBody>
          <a:bodyPr wrap="none">
            <a:spAutoFit/>
          </a:bodyPr>
          <a:lstStyle/>
          <a:p>
            <a:r>
              <a:rPr lang="ru-RU" dirty="0" smtClean="0">
                <a:solidFill>
                  <a:schemeClr val="bg1"/>
                </a:solidFill>
                <a:latin typeface="Franklin Gothic Medium Cond" panose="020B0606030402020204" pitchFamily="34" charset="0"/>
              </a:rPr>
              <a:t>Гора </a:t>
            </a:r>
            <a:r>
              <a:rPr lang="ru-RU" dirty="0" err="1" smtClean="0">
                <a:solidFill>
                  <a:schemeClr val="bg1"/>
                </a:solidFill>
                <a:latin typeface="Franklin Gothic Medium Cond" panose="020B0606030402020204" pitchFamily="34" charset="0"/>
              </a:rPr>
              <a:t>Слизун</a:t>
            </a:r>
            <a:endParaRPr lang="ru-RU" dirty="0">
              <a:solidFill>
                <a:schemeClr val="bg1"/>
              </a:solidFill>
            </a:endParaRPr>
          </a:p>
        </p:txBody>
      </p:sp>
    </p:spTree>
    <p:extLst>
      <p:ext uri="{BB962C8B-B14F-4D97-AF65-F5344CB8AC3E}">
        <p14:creationId xmlns:p14="http://schemas.microsoft.com/office/powerpoint/2010/main" val="29284287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5" name="Рисунок 4"/>
          <p:cNvPicPr>
            <a:picLocks noChangeAspect="1"/>
          </p:cNvPicPr>
          <p:nvPr/>
        </p:nvPicPr>
        <p:blipFill rotWithShape="1">
          <a:blip r:embed="rId2" cstate="print">
            <a:extLst>
              <a:ext uri="{28A0092B-C50C-407E-A947-70E740481C1C}">
                <a14:useLocalDpi xmlns:a14="http://schemas.microsoft.com/office/drawing/2010/main" val="0"/>
              </a:ext>
            </a:extLst>
          </a:blip>
          <a:srcRect l="3800" r="7301"/>
          <a:stretch/>
        </p:blipFill>
        <p:spPr>
          <a:xfrm>
            <a:off x="0" y="0"/>
            <a:ext cx="9145016" cy="6858000"/>
          </a:xfrm>
          <a:prstGeom prst="rect">
            <a:avLst/>
          </a:prstGeom>
        </p:spPr>
      </p:pic>
    </p:spTree>
    <p:extLst>
      <p:ext uri="{BB962C8B-B14F-4D97-AF65-F5344CB8AC3E}">
        <p14:creationId xmlns:p14="http://schemas.microsoft.com/office/powerpoint/2010/main" val="12905438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493" y="-11507"/>
            <a:ext cx="9137819" cy="6894512"/>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79512" y="980728"/>
            <a:ext cx="8136904" cy="307777"/>
          </a:xfrm>
          <a:prstGeom prst="rect">
            <a:avLst/>
          </a:prstGeom>
        </p:spPr>
        <p:txBody>
          <a:bodyPr wrap="square">
            <a:spAutoFit/>
          </a:bodyPr>
          <a:lstStyle/>
          <a:p>
            <a:endParaRPr lang="ru-RU" sz="1400" dirty="0">
              <a:latin typeface="Bosch Sans Cond Regular" pitchFamily="18" charset="0"/>
            </a:endParaRPr>
          </a:p>
        </p:txBody>
      </p:sp>
      <p:sp>
        <p:nvSpPr>
          <p:cNvPr id="6" name="Прямоугольник 5"/>
          <p:cNvSpPr/>
          <p:nvPr/>
        </p:nvSpPr>
        <p:spPr>
          <a:xfrm>
            <a:off x="4283968" y="1057567"/>
            <a:ext cx="4392488" cy="5611793"/>
          </a:xfrm>
          <a:prstGeom prst="rect">
            <a:avLst/>
          </a:prstGeom>
        </p:spPr>
        <p:txBody>
          <a:bodyPr wrap="square">
            <a:spAutoFit/>
          </a:bodyPr>
          <a:lstStyle/>
          <a:p>
            <a:pPr indent="457200" algn="just">
              <a:spcAft>
                <a:spcPts val="1000"/>
              </a:spcAft>
            </a:pPr>
            <a:r>
              <a:rPr lang="ru-RU" sz="1900" dirty="0" smtClean="0">
                <a:solidFill>
                  <a:srgbClr val="006666"/>
                </a:solidFill>
                <a:latin typeface="Franklin Gothic Medium Cond" panose="020B0606030402020204" pitchFamily="34" charset="0"/>
              </a:rPr>
              <a:t>Только за первое полугодие в должности генерального директора Светланой Вениаминовной была проделана огромная работа: в течение лета и первых осенних месяцев проведен масштабный комплекс мероприятий по подготовке горнолыжного комплекса, в том числе канатных дорог, бугельных подъемников и  турникетов. </a:t>
            </a:r>
          </a:p>
          <a:p>
            <a:pPr indent="457200" algn="just">
              <a:spcAft>
                <a:spcPts val="1000"/>
              </a:spcAft>
            </a:pPr>
            <a:r>
              <a:rPr lang="ru-RU" sz="1900" dirty="0" smtClean="0">
                <a:solidFill>
                  <a:srgbClr val="006666"/>
                </a:solidFill>
                <a:latin typeface="Franklin Gothic Medium Cond" panose="020B0606030402020204" pitchFamily="34" charset="0"/>
              </a:rPr>
              <a:t>Проведен ремонт номерного фонда: большей части шале и гостиничных номеров. Приведены в порядок горнолыжные трассы. </a:t>
            </a:r>
          </a:p>
          <a:p>
            <a:pPr indent="457200" algn="just">
              <a:spcAft>
                <a:spcPts val="1000"/>
              </a:spcAft>
            </a:pPr>
            <a:r>
              <a:rPr lang="ru-RU" sz="1900" dirty="0" smtClean="0">
                <a:solidFill>
                  <a:srgbClr val="006666"/>
                </a:solidFill>
                <a:latin typeface="Franklin Gothic Medium Cond" panose="020B0606030402020204" pitchFamily="34" charset="0"/>
              </a:rPr>
              <a:t>Самым значимым событием для развития горнолыжного комплекса стал приезд на «Танай» по приглашению генерального директора Президента Федерации горнолыжного спорта России Леонида Мельникова и главного судьи международного класса Юрия Гурьева.</a:t>
            </a:r>
          </a:p>
        </p:txBody>
      </p:sp>
      <p:sp>
        <p:nvSpPr>
          <p:cNvPr id="9" name="Прямоугольник 8"/>
          <p:cNvSpPr/>
          <p:nvPr/>
        </p:nvSpPr>
        <p:spPr>
          <a:xfrm>
            <a:off x="2211223" y="188640"/>
            <a:ext cx="4455259" cy="543354"/>
          </a:xfrm>
          <a:prstGeom prst="rect">
            <a:avLst/>
          </a:prstGeom>
        </p:spPr>
        <p:txBody>
          <a:bodyPr wrap="none">
            <a:spAutoFit/>
          </a:bodyPr>
          <a:lstStyle/>
          <a:p>
            <a:pPr indent="457200" algn="ctr">
              <a:lnSpc>
                <a:spcPct val="114000"/>
              </a:lnSpc>
            </a:pPr>
            <a:r>
              <a:rPr lang="ru-RU" sz="2800" b="1" dirty="0" smtClean="0">
                <a:solidFill>
                  <a:schemeClr val="bg1"/>
                </a:solidFill>
                <a:latin typeface="Franklin Gothic Medium Cond" pitchFamily="34" charset="0"/>
              </a:rPr>
              <a:t>ГОРНОЛЫЖНЫЙ КОМПЛЕКС</a:t>
            </a:r>
            <a:endParaRPr lang="ru-RU" sz="2800" b="1" dirty="0">
              <a:solidFill>
                <a:schemeClr val="bg1"/>
              </a:solidFill>
              <a:latin typeface="Franklin Gothic Medium Cond" pitchFamily="34" charset="0"/>
            </a:endParaRPr>
          </a:p>
        </p:txBody>
      </p:sp>
      <p:pic>
        <p:nvPicPr>
          <p:cNvPr id="7" name="Рисунок 6"/>
          <p:cNvPicPr>
            <a:picLocks noChangeAspect="1"/>
          </p:cNvPicPr>
          <p:nvPr/>
        </p:nvPicPr>
        <p:blipFill>
          <a:blip r:embed="rId3"/>
          <a:stretch>
            <a:fillRect/>
          </a:stretch>
        </p:blipFill>
        <p:spPr>
          <a:xfrm>
            <a:off x="267224" y="978456"/>
            <a:ext cx="3511600" cy="5889246"/>
          </a:xfrm>
          <a:prstGeom prst="rect">
            <a:avLst/>
          </a:prstGeom>
        </p:spPr>
      </p:pic>
    </p:spTree>
    <p:extLst>
      <p:ext uri="{BB962C8B-B14F-4D97-AF65-F5344CB8AC3E}">
        <p14:creationId xmlns:p14="http://schemas.microsoft.com/office/powerpoint/2010/main" val="41610348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80" y="-36513"/>
            <a:ext cx="9137820" cy="6894513"/>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495858" y="260648"/>
            <a:ext cx="4152291" cy="523220"/>
          </a:xfrm>
          <a:prstGeom prst="rect">
            <a:avLst/>
          </a:prstGeom>
        </p:spPr>
        <p:txBody>
          <a:bodyPr wrap="none">
            <a:spAutoFit/>
          </a:bodyPr>
          <a:lstStyle/>
          <a:p>
            <a:pPr algn="just"/>
            <a:r>
              <a:rPr lang="ru-RU" sz="2800" b="1" dirty="0" smtClean="0">
                <a:solidFill>
                  <a:schemeClr val="bg1"/>
                </a:solidFill>
                <a:latin typeface="Franklin Gothic Medium Cond" pitchFamily="34" charset="0"/>
              </a:rPr>
              <a:t>ГОРНОЛЫЖНЫЙ КОМПЛЕКС</a:t>
            </a:r>
            <a:endParaRPr lang="ru-RU" sz="2800" b="1" dirty="0">
              <a:solidFill>
                <a:schemeClr val="bg1"/>
              </a:solidFill>
              <a:latin typeface="Franklin Gothic Medium Cond" pitchFamily="34" charset="0"/>
            </a:endParaRPr>
          </a:p>
        </p:txBody>
      </p:sp>
      <p:sp>
        <p:nvSpPr>
          <p:cNvPr id="6" name="Прямоугольник 5"/>
          <p:cNvSpPr/>
          <p:nvPr/>
        </p:nvSpPr>
        <p:spPr>
          <a:xfrm>
            <a:off x="4283968" y="1057567"/>
            <a:ext cx="4392488" cy="5611793"/>
          </a:xfrm>
          <a:prstGeom prst="rect">
            <a:avLst/>
          </a:prstGeom>
        </p:spPr>
        <p:txBody>
          <a:bodyPr wrap="square">
            <a:spAutoFit/>
          </a:bodyPr>
          <a:lstStyle/>
          <a:p>
            <a:pPr indent="457200" algn="just">
              <a:spcAft>
                <a:spcPts val="1000"/>
              </a:spcAft>
            </a:pPr>
            <a:r>
              <a:rPr lang="ru-RU" sz="1900" dirty="0">
                <a:solidFill>
                  <a:srgbClr val="006666"/>
                </a:solidFill>
                <a:latin typeface="Franklin Gothic Medium Cond" panose="020B0606030402020204" pitchFamily="34" charset="0"/>
              </a:rPr>
              <a:t>Благодаря визиту почетных гостей специалисты комплекса запустили процесс подготовки нормативных документов для проведении сертификации горнолыжного комплекса для включения в календарь спортивных мероприятий Международной федерации лыжного спорта (FIS). </a:t>
            </a:r>
          </a:p>
          <a:p>
            <a:pPr indent="457200" algn="just">
              <a:spcAft>
                <a:spcPts val="1000"/>
              </a:spcAft>
            </a:pPr>
            <a:r>
              <a:rPr lang="ru-RU" sz="1900" dirty="0">
                <a:solidFill>
                  <a:srgbClr val="006666"/>
                </a:solidFill>
                <a:latin typeface="Franklin Gothic Medium Cond" panose="020B0606030402020204" pitchFamily="34" charset="0"/>
              </a:rPr>
              <a:t>Первый результат прошедшего визита: горнолыжный комплекс «Танай» поставлен в календарь спортивных событий России. С 22 по 25 марта 2019 года на территории горнолыжного комплекса прошли межрегиональные соревнования среди юниоров «Старты надежд». </a:t>
            </a:r>
          </a:p>
          <a:p>
            <a:pPr indent="457200" algn="just">
              <a:spcAft>
                <a:spcPts val="1000"/>
              </a:spcAft>
            </a:pPr>
            <a:r>
              <a:rPr lang="ru-RU" sz="1900" dirty="0">
                <a:solidFill>
                  <a:srgbClr val="006666"/>
                </a:solidFill>
                <a:latin typeface="Franklin Gothic Medium Cond" panose="020B0606030402020204" pitchFamily="34" charset="0"/>
              </a:rPr>
              <a:t>Горнолыжный комплекс «</a:t>
            </a:r>
            <a:r>
              <a:rPr lang="ru-RU" sz="1900" dirty="0" err="1">
                <a:solidFill>
                  <a:srgbClr val="006666"/>
                </a:solidFill>
                <a:latin typeface="Franklin Gothic Medium Cond" panose="020B0606030402020204" pitchFamily="34" charset="0"/>
              </a:rPr>
              <a:t>Таная</a:t>
            </a:r>
            <a:r>
              <a:rPr lang="ru-RU" sz="1900" dirty="0">
                <a:solidFill>
                  <a:srgbClr val="006666"/>
                </a:solidFill>
                <a:latin typeface="Franklin Gothic Medium Cond" panose="020B0606030402020204" pitchFamily="34" charset="0"/>
              </a:rPr>
              <a:t>» включен в перечень Российских объектов спорта. Трассы сертифицированы Международной федерацией лыжного спорта (FIS). </a:t>
            </a:r>
          </a:p>
        </p:txBody>
      </p:sp>
      <p:pic>
        <p:nvPicPr>
          <p:cNvPr id="7" name="Рисунок 6"/>
          <p:cNvPicPr>
            <a:picLocks noChangeAspect="1"/>
          </p:cNvPicPr>
          <p:nvPr/>
        </p:nvPicPr>
        <p:blipFill>
          <a:blip r:embed="rId3"/>
          <a:stretch>
            <a:fillRect/>
          </a:stretch>
        </p:blipFill>
        <p:spPr>
          <a:xfrm>
            <a:off x="271016" y="1057567"/>
            <a:ext cx="3868936" cy="5547660"/>
          </a:xfrm>
          <a:prstGeom prst="rect">
            <a:avLst/>
          </a:prstGeom>
        </p:spPr>
      </p:pic>
    </p:spTree>
    <p:extLst>
      <p:ext uri="{BB962C8B-B14F-4D97-AF65-F5344CB8AC3E}">
        <p14:creationId xmlns:p14="http://schemas.microsoft.com/office/powerpoint/2010/main" val="11914792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l="10756"/>
          <a:stretch/>
        </p:blipFill>
        <p:spPr>
          <a:xfrm>
            <a:off x="-36512" y="0"/>
            <a:ext cx="9180512" cy="6858000"/>
          </a:xfrm>
          <a:prstGeom prst="rect">
            <a:avLst/>
          </a:prstGeom>
        </p:spPr>
      </p:pic>
      <p:sp>
        <p:nvSpPr>
          <p:cNvPr id="5" name="Прямоугольник 4"/>
          <p:cNvSpPr/>
          <p:nvPr/>
        </p:nvSpPr>
        <p:spPr>
          <a:xfrm>
            <a:off x="395536" y="6300028"/>
            <a:ext cx="2533322" cy="369332"/>
          </a:xfrm>
          <a:prstGeom prst="rect">
            <a:avLst/>
          </a:prstGeom>
        </p:spPr>
        <p:txBody>
          <a:bodyPr wrap="none">
            <a:spAutoFit/>
          </a:bodyPr>
          <a:lstStyle/>
          <a:p>
            <a:r>
              <a:rPr lang="ru-RU" dirty="0" smtClean="0">
                <a:solidFill>
                  <a:schemeClr val="bg1"/>
                </a:solidFill>
                <a:latin typeface="Franklin Gothic Medium Cond" panose="020B0606030402020204" pitchFamily="34" charset="0"/>
              </a:rPr>
              <a:t>Территория эко-комплекса</a:t>
            </a:r>
            <a:endParaRPr lang="ru-RU" dirty="0">
              <a:solidFill>
                <a:schemeClr val="bg1"/>
              </a:solidFill>
            </a:endParaRPr>
          </a:p>
        </p:txBody>
      </p:sp>
    </p:spTree>
    <p:extLst>
      <p:ext uri="{BB962C8B-B14F-4D97-AF65-F5344CB8AC3E}">
        <p14:creationId xmlns:p14="http://schemas.microsoft.com/office/powerpoint/2010/main" val="1200067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80" y="-36513"/>
            <a:ext cx="9137820" cy="6894513"/>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677674" y="260648"/>
            <a:ext cx="3788666" cy="523220"/>
          </a:xfrm>
          <a:prstGeom prst="rect">
            <a:avLst/>
          </a:prstGeom>
        </p:spPr>
        <p:txBody>
          <a:bodyPr wrap="none">
            <a:spAutoFit/>
          </a:bodyPr>
          <a:lstStyle/>
          <a:p>
            <a:pPr algn="just"/>
            <a:r>
              <a:rPr lang="ru-RU" sz="2800" b="1" dirty="0" smtClean="0">
                <a:solidFill>
                  <a:schemeClr val="bg1"/>
                </a:solidFill>
                <a:latin typeface="Franklin Gothic Medium Cond" pitchFamily="34" charset="0"/>
              </a:rPr>
              <a:t>ТУРИСТИЧЕСКИЙ КЛАСТЕР</a:t>
            </a:r>
            <a:endParaRPr lang="ru-RU" sz="2800" b="1" dirty="0">
              <a:solidFill>
                <a:schemeClr val="bg1"/>
              </a:solidFill>
              <a:latin typeface="Franklin Gothic Medium Cond" pitchFamily="34" charset="0"/>
            </a:endParaRPr>
          </a:p>
        </p:txBody>
      </p:sp>
      <p:sp>
        <p:nvSpPr>
          <p:cNvPr id="6" name="Прямоугольник 5"/>
          <p:cNvSpPr/>
          <p:nvPr/>
        </p:nvSpPr>
        <p:spPr>
          <a:xfrm>
            <a:off x="539552" y="1268760"/>
            <a:ext cx="8136904" cy="5575885"/>
          </a:xfrm>
          <a:prstGeom prst="rect">
            <a:avLst/>
          </a:prstGeom>
        </p:spPr>
        <p:txBody>
          <a:bodyPr wrap="square">
            <a:spAutoFit/>
          </a:bodyPr>
          <a:lstStyle/>
          <a:p>
            <a:pPr indent="457200" algn="just">
              <a:spcAft>
                <a:spcPts val="1000"/>
              </a:spcAft>
            </a:pPr>
            <a:r>
              <a:rPr lang="ru-RU" sz="1900" dirty="0">
                <a:solidFill>
                  <a:srgbClr val="006666"/>
                </a:solidFill>
                <a:latin typeface="Franklin Gothic Medium Cond" panose="020B0606030402020204" pitchFamily="34" charset="0"/>
              </a:rPr>
              <a:t>Помимо развития горнолыжного комплекса в 2018 году Светланой Вениаминовной на «</a:t>
            </a:r>
            <a:r>
              <a:rPr lang="ru-RU" sz="1900" dirty="0" err="1">
                <a:solidFill>
                  <a:srgbClr val="006666"/>
                </a:solidFill>
                <a:latin typeface="Franklin Gothic Medium Cond" panose="020B0606030402020204" pitchFamily="34" charset="0"/>
              </a:rPr>
              <a:t>Танае</a:t>
            </a:r>
            <a:r>
              <a:rPr lang="ru-RU" sz="1900" dirty="0">
                <a:solidFill>
                  <a:srgbClr val="006666"/>
                </a:solidFill>
                <a:latin typeface="Franklin Gothic Medium Cond" panose="020B0606030402020204" pitchFamily="34" charset="0"/>
              </a:rPr>
              <a:t>» была проведена масштабная работа по разработке планов развития различных туристических направлений и подготовке туристических эко-маршрутов. Были оцифрованы и подготовлены для сертификации два маршрута на 19 и 50 километров. </a:t>
            </a:r>
          </a:p>
          <a:p>
            <a:pPr indent="457200" algn="just">
              <a:spcAft>
                <a:spcPts val="1000"/>
              </a:spcAft>
            </a:pPr>
            <a:r>
              <a:rPr lang="ru-RU" sz="1900" dirty="0">
                <a:solidFill>
                  <a:srgbClr val="006666"/>
                </a:solidFill>
                <a:latin typeface="Franklin Gothic Medium Cond" panose="020B0606030402020204" pitchFamily="34" charset="0"/>
              </a:rPr>
              <a:t>Прокладка маршрутов для катания на лошадях, </a:t>
            </a:r>
            <a:r>
              <a:rPr lang="ru-RU" sz="1900" dirty="0" err="1">
                <a:solidFill>
                  <a:srgbClr val="006666"/>
                </a:solidFill>
                <a:latin typeface="Franklin Gothic Medium Cond" panose="020B0606030402020204" pitchFamily="34" charset="0"/>
              </a:rPr>
              <a:t>квадроциклах</a:t>
            </a:r>
            <a:r>
              <a:rPr lang="ru-RU" sz="1900" dirty="0">
                <a:solidFill>
                  <a:srgbClr val="006666"/>
                </a:solidFill>
                <a:latin typeface="Franklin Gothic Medium Cond" panose="020B0606030402020204" pitchFamily="34" charset="0"/>
              </a:rPr>
              <a:t>, маунтинбайках и снегоходах велась специалистами «</a:t>
            </a:r>
            <a:r>
              <a:rPr lang="ru-RU" sz="1900" dirty="0" err="1">
                <a:solidFill>
                  <a:srgbClr val="006666"/>
                </a:solidFill>
                <a:latin typeface="Franklin Gothic Medium Cond" panose="020B0606030402020204" pitchFamily="34" charset="0"/>
              </a:rPr>
              <a:t>Таная</a:t>
            </a:r>
            <a:r>
              <a:rPr lang="ru-RU" sz="1900" dirty="0">
                <a:solidFill>
                  <a:srgbClr val="006666"/>
                </a:solidFill>
                <a:latin typeface="Franklin Gothic Medium Cond" panose="020B0606030402020204" pitchFamily="34" charset="0"/>
              </a:rPr>
              <a:t>» в течение всего лета 2018 года с привлечением сотрудников территориального отдела лесничества и </a:t>
            </a:r>
            <a:r>
              <a:rPr lang="ru-RU" sz="1900" dirty="0" err="1">
                <a:solidFill>
                  <a:srgbClr val="006666"/>
                </a:solidFill>
                <a:latin typeface="Franklin Gothic Medium Cond" panose="020B0606030402020204" pitchFamily="34" charset="0"/>
              </a:rPr>
              <a:t>охотозяйства</a:t>
            </a:r>
            <a:r>
              <a:rPr lang="ru-RU" sz="1900" dirty="0">
                <a:solidFill>
                  <a:srgbClr val="006666"/>
                </a:solidFill>
                <a:latin typeface="Franklin Gothic Medium Cond" panose="020B0606030402020204" pitchFamily="34" charset="0"/>
              </a:rPr>
              <a:t> Промышленновского района</a:t>
            </a:r>
            <a:r>
              <a:rPr lang="ru-RU" sz="1900" b="1" dirty="0">
                <a:solidFill>
                  <a:srgbClr val="006666"/>
                </a:solidFill>
                <a:latin typeface="Franklin Gothic Medium Cond" panose="020B0606030402020204" pitchFamily="34" charset="0"/>
              </a:rPr>
              <a:t>.</a:t>
            </a:r>
            <a:r>
              <a:rPr lang="ru-RU" sz="1900" dirty="0">
                <a:solidFill>
                  <a:srgbClr val="006666"/>
                </a:solidFill>
                <a:latin typeface="Franklin Gothic Medium Cond" panose="020B0606030402020204" pitchFamily="34" charset="0"/>
              </a:rPr>
              <a:t> </a:t>
            </a:r>
          </a:p>
          <a:p>
            <a:pPr indent="457200" algn="just">
              <a:spcAft>
                <a:spcPts val="1000"/>
              </a:spcAft>
            </a:pPr>
            <a:r>
              <a:rPr lang="ru-RU" sz="1900" dirty="0">
                <a:solidFill>
                  <a:srgbClr val="006666"/>
                </a:solidFill>
                <a:latin typeface="Franklin Gothic Medium Cond" panose="020B0606030402020204" pitchFamily="34" charset="0"/>
              </a:rPr>
              <a:t>В настоящий момент все проекты согласованы, а маршруты запущены в работу. </a:t>
            </a:r>
          </a:p>
          <a:p>
            <a:pPr indent="457200" algn="just">
              <a:spcAft>
                <a:spcPts val="1000"/>
              </a:spcAft>
            </a:pPr>
            <a:r>
              <a:rPr lang="ru-RU" sz="1900" dirty="0">
                <a:solidFill>
                  <a:srgbClr val="006666"/>
                </a:solidFill>
                <a:latin typeface="Franklin Gothic Medium Cond" panose="020B0606030402020204" pitchFamily="34" charset="0"/>
              </a:rPr>
              <a:t>Планы развития туризма в </a:t>
            </a:r>
            <a:r>
              <a:rPr lang="ru-RU" sz="1900" dirty="0" smtClean="0">
                <a:solidFill>
                  <a:srgbClr val="006666"/>
                </a:solidFill>
                <a:latin typeface="Franklin Gothic Medium Cond" panose="020B0606030402020204" pitchFamily="34" charset="0"/>
              </a:rPr>
              <a:t>эко-комплексе «Танай</a:t>
            </a:r>
            <a:r>
              <a:rPr lang="ru-RU" sz="1900" dirty="0">
                <a:solidFill>
                  <a:srgbClr val="006666"/>
                </a:solidFill>
                <a:latin typeface="Franklin Gothic Medium Cond" panose="020B0606030402020204" pitchFamily="34" charset="0"/>
              </a:rPr>
              <a:t>» были признаны региональными властями настолько эффективными, что комплекс был включен состав туристического кластера Кузбасса. </a:t>
            </a:r>
            <a:r>
              <a:rPr lang="ru-RU" sz="1900" dirty="0" smtClean="0">
                <a:solidFill>
                  <a:srgbClr val="006666"/>
                </a:solidFill>
                <a:latin typeface="Franklin Gothic Medium Cond" panose="020B0606030402020204" pitchFamily="34" charset="0"/>
              </a:rPr>
              <a:t>Эко-</a:t>
            </a:r>
            <a:r>
              <a:rPr lang="ru-RU" sz="1900" dirty="0" err="1" smtClean="0">
                <a:solidFill>
                  <a:srgbClr val="006666"/>
                </a:solidFill>
                <a:latin typeface="Franklin Gothic Medium Cond" panose="020B0606030402020204" pitchFamily="34" charset="0"/>
              </a:rPr>
              <a:t>комплексявляется</a:t>
            </a:r>
            <a:r>
              <a:rPr lang="ru-RU" sz="1900" dirty="0" smtClean="0">
                <a:solidFill>
                  <a:srgbClr val="006666"/>
                </a:solidFill>
                <a:latin typeface="Franklin Gothic Medium Cond" panose="020B0606030402020204" pitchFamily="34" charset="0"/>
              </a:rPr>
              <a:t> </a:t>
            </a:r>
            <a:r>
              <a:rPr lang="ru-RU" sz="1900" dirty="0">
                <a:solidFill>
                  <a:srgbClr val="006666"/>
                </a:solidFill>
                <a:latin typeface="Franklin Gothic Medium Cond" panose="020B0606030402020204" pitchFamily="34" charset="0"/>
              </a:rPr>
              <a:t>резидентом Агентства по туризму Кузбасса</a:t>
            </a:r>
            <a:r>
              <a:rPr lang="ru-RU" sz="1900" dirty="0" smtClean="0">
                <a:solidFill>
                  <a:srgbClr val="006666"/>
                </a:solidFill>
                <a:latin typeface="Franklin Gothic Medium Cond" panose="020B0606030402020204" pitchFamily="34" charset="0"/>
              </a:rPr>
              <a:t>; включен </a:t>
            </a:r>
            <a:r>
              <a:rPr lang="ru-RU" sz="1900" dirty="0">
                <a:solidFill>
                  <a:srgbClr val="006666"/>
                </a:solidFill>
                <a:latin typeface="Franklin Gothic Medium Cond" panose="020B0606030402020204" pitchFamily="34" charset="0"/>
              </a:rPr>
              <a:t>в Календарь туристических событий #VisitKuzbass2020</a:t>
            </a:r>
            <a:r>
              <a:rPr lang="ru-RU" sz="1900" dirty="0" smtClean="0">
                <a:solidFill>
                  <a:srgbClr val="006666"/>
                </a:solidFill>
                <a:latin typeface="Franklin Gothic Medium Cond" panose="020B0606030402020204" pitchFamily="34" charset="0"/>
              </a:rPr>
              <a:t>; на </a:t>
            </a:r>
            <a:r>
              <a:rPr lang="ru-RU" sz="1900" dirty="0">
                <a:solidFill>
                  <a:srgbClr val="006666"/>
                </a:solidFill>
                <a:latin typeface="Franklin Gothic Medium Cond" panose="020B0606030402020204" pitchFamily="34" charset="0"/>
              </a:rPr>
              <a:t>территории комплекса проведен первый туристический форум, организованный при поддержке Правительства Кузбасса и областного департамента политики и спорта.</a:t>
            </a:r>
          </a:p>
          <a:p>
            <a:pPr indent="457200" algn="just">
              <a:spcAft>
                <a:spcPts val="1000"/>
              </a:spcAft>
            </a:pPr>
            <a:endParaRPr lang="ru-RU" sz="1900" dirty="0">
              <a:solidFill>
                <a:srgbClr val="006666"/>
              </a:solidFill>
              <a:latin typeface="Franklin Gothic Medium Cond" panose="020B0606030402020204" pitchFamily="34" charset="0"/>
            </a:endParaRPr>
          </a:p>
        </p:txBody>
      </p:sp>
    </p:spTree>
    <p:extLst>
      <p:ext uri="{BB962C8B-B14F-4D97-AF65-F5344CB8AC3E}">
        <p14:creationId xmlns:p14="http://schemas.microsoft.com/office/powerpoint/2010/main" val="36168753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26626" name="Picture 2" descr="I:\РАБОТА\ТАНАЙ\фото\для буклета\DSC0194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1106"/>
          <a:stretch/>
        </p:blipFill>
        <p:spPr bwMode="auto">
          <a:xfrm>
            <a:off x="-36512" y="-27384"/>
            <a:ext cx="9180512" cy="6885384"/>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187624" y="6237312"/>
            <a:ext cx="655949" cy="369332"/>
          </a:xfrm>
          <a:prstGeom prst="rect">
            <a:avLst/>
          </a:prstGeom>
        </p:spPr>
        <p:txBody>
          <a:bodyPr wrap="none">
            <a:spAutoFit/>
          </a:bodyPr>
          <a:lstStyle/>
          <a:p>
            <a:r>
              <a:rPr lang="ru-RU" dirty="0" smtClean="0">
                <a:solidFill>
                  <a:schemeClr val="bg1"/>
                </a:solidFill>
                <a:latin typeface="Franklin Gothic Medium Cond" panose="020B0606030402020204" pitchFamily="34" charset="0"/>
              </a:rPr>
              <a:t>Шале</a:t>
            </a:r>
            <a:endParaRPr lang="ru-RU" dirty="0">
              <a:solidFill>
                <a:schemeClr val="bg1"/>
              </a:solidFill>
            </a:endParaRPr>
          </a:p>
        </p:txBody>
      </p:sp>
    </p:spTree>
    <p:extLst>
      <p:ext uri="{BB962C8B-B14F-4D97-AF65-F5344CB8AC3E}">
        <p14:creationId xmlns:p14="http://schemas.microsoft.com/office/powerpoint/2010/main" val="18631536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80" y="-36513"/>
            <a:ext cx="9137820" cy="6894513"/>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610448" y="260648"/>
            <a:ext cx="3923125" cy="523220"/>
          </a:xfrm>
          <a:prstGeom prst="rect">
            <a:avLst/>
          </a:prstGeom>
        </p:spPr>
        <p:txBody>
          <a:bodyPr wrap="none">
            <a:spAutoFit/>
          </a:bodyPr>
          <a:lstStyle/>
          <a:p>
            <a:pPr algn="just"/>
            <a:r>
              <a:rPr lang="ru-RU" sz="2800" b="1" dirty="0" smtClean="0">
                <a:solidFill>
                  <a:schemeClr val="bg1"/>
                </a:solidFill>
                <a:latin typeface="Franklin Gothic Medium Cond" pitchFamily="34" charset="0"/>
              </a:rPr>
              <a:t>ЭКОНОМИЧЕСКИЙ ЭФФЕКТ</a:t>
            </a:r>
            <a:endParaRPr lang="ru-RU" sz="2800" b="1" dirty="0">
              <a:solidFill>
                <a:schemeClr val="bg1"/>
              </a:solidFill>
              <a:latin typeface="Franklin Gothic Medium Cond" pitchFamily="34" charset="0"/>
            </a:endParaRPr>
          </a:p>
        </p:txBody>
      </p:sp>
      <p:sp>
        <p:nvSpPr>
          <p:cNvPr id="6" name="Прямоугольник 5"/>
          <p:cNvSpPr/>
          <p:nvPr/>
        </p:nvSpPr>
        <p:spPr>
          <a:xfrm>
            <a:off x="251520" y="1052736"/>
            <a:ext cx="8496944" cy="5478423"/>
          </a:xfrm>
          <a:prstGeom prst="rect">
            <a:avLst/>
          </a:prstGeom>
        </p:spPr>
        <p:txBody>
          <a:bodyPr wrap="square">
            <a:spAutoFit/>
          </a:bodyPr>
          <a:lstStyle/>
          <a:p>
            <a:pPr indent="457200" algn="just">
              <a:spcAft>
                <a:spcPts val="1000"/>
              </a:spcAft>
            </a:pPr>
            <a:r>
              <a:rPr lang="ru-RU" dirty="0">
                <a:solidFill>
                  <a:srgbClr val="006666"/>
                </a:solidFill>
                <a:latin typeface="Franklin Gothic Medium Cond" panose="020B0606030402020204" pitchFamily="34" charset="0"/>
              </a:rPr>
              <a:t>Благодаря грамотному планированию работы и рывку в развитии комплекса под руководством С.В. </a:t>
            </a:r>
            <a:r>
              <a:rPr lang="ru-RU" dirty="0" err="1">
                <a:solidFill>
                  <a:srgbClr val="006666"/>
                </a:solidFill>
                <a:latin typeface="Franklin Gothic Medium Cond" panose="020B0606030402020204" pitchFamily="34" charset="0"/>
              </a:rPr>
              <a:t>Хямяляйнен</a:t>
            </a:r>
            <a:r>
              <a:rPr lang="ru-RU" dirty="0">
                <a:solidFill>
                  <a:srgbClr val="006666"/>
                </a:solidFill>
                <a:latin typeface="Franklin Gothic Medium Cond" panose="020B0606030402020204" pitchFamily="34" charset="0"/>
              </a:rPr>
              <a:t>, руководством «Сибирского Делового Союза» направлены средства на развитие гостиничной инфраструктуры комплекса. Помимо этого, произошло значительное пополнение обновление инвентаря и оборудования для детей. В течение следующего года планируется поэтапное обновление взрослого оборудования и экипировки. </a:t>
            </a:r>
          </a:p>
          <a:p>
            <a:pPr indent="457200" algn="just">
              <a:spcAft>
                <a:spcPts val="1000"/>
              </a:spcAft>
            </a:pPr>
            <a:r>
              <a:rPr lang="ru-RU" dirty="0">
                <a:solidFill>
                  <a:srgbClr val="006666"/>
                </a:solidFill>
                <a:latin typeface="Franklin Gothic Medium Cond" panose="020B0606030402020204" pitchFamily="34" charset="0"/>
              </a:rPr>
              <a:t>За два года эко-комплекс «Танай» достиг высоких финансовых показателей по всем ключевым направлениям работы!</a:t>
            </a:r>
          </a:p>
          <a:p>
            <a:pPr indent="457200" algn="just"/>
            <a:r>
              <a:rPr lang="ru-RU" dirty="0">
                <a:solidFill>
                  <a:srgbClr val="006666"/>
                </a:solidFill>
                <a:latin typeface="Franklin Gothic Medium Cond" panose="020B0606030402020204" pitchFamily="34" charset="0"/>
              </a:rPr>
              <a:t>На 40% выросла консолидированная выручка.</a:t>
            </a:r>
          </a:p>
          <a:p>
            <a:pPr indent="457200" algn="just"/>
            <a:r>
              <a:rPr lang="ru-RU" dirty="0">
                <a:solidFill>
                  <a:srgbClr val="006666"/>
                </a:solidFill>
                <a:latin typeface="Franklin Gothic Medium Cond" panose="020B0606030402020204" pitchFamily="34" charset="0"/>
              </a:rPr>
              <a:t>На 64% увеличился рост продаж услуг эко-комплекса на внешнем рынке. </a:t>
            </a:r>
            <a:endParaRPr lang="ru-RU" dirty="0" smtClean="0">
              <a:solidFill>
                <a:srgbClr val="006666"/>
              </a:solidFill>
              <a:latin typeface="Franklin Gothic Medium Cond" panose="020B0606030402020204" pitchFamily="34" charset="0"/>
            </a:endParaRPr>
          </a:p>
          <a:p>
            <a:pPr indent="457200" algn="just"/>
            <a:r>
              <a:rPr lang="ru-RU" dirty="0"/>
              <a:t> </a:t>
            </a:r>
            <a:r>
              <a:rPr lang="ru-RU" dirty="0">
                <a:solidFill>
                  <a:srgbClr val="006666"/>
                </a:solidFill>
                <a:latin typeface="Franklin Gothic Medium Cond" panose="020B0606030402020204" pitchFamily="34" charset="0"/>
              </a:rPr>
              <a:t>Динамика роста по ключевым направлениям:</a:t>
            </a:r>
          </a:p>
          <a:p>
            <a:pPr indent="457200" algn="just"/>
            <a:r>
              <a:rPr lang="ru-RU" dirty="0">
                <a:solidFill>
                  <a:srgbClr val="006666"/>
                </a:solidFill>
                <a:latin typeface="Franklin Gothic Medium Cond" panose="020B0606030402020204" pitchFamily="34" charset="0"/>
              </a:rPr>
              <a:t>+ 823% - продажа медицинских услуг физическим лицам;</a:t>
            </a:r>
          </a:p>
          <a:p>
            <a:pPr indent="457200" algn="just"/>
            <a:r>
              <a:rPr lang="ru-RU" dirty="0">
                <a:solidFill>
                  <a:srgbClr val="006666"/>
                </a:solidFill>
                <a:latin typeface="Franklin Gothic Medium Cond" panose="020B0606030402020204" pitchFamily="34" charset="0"/>
              </a:rPr>
              <a:t>+ 57%  -  продажа номерного фонда;</a:t>
            </a:r>
          </a:p>
          <a:p>
            <a:pPr indent="457200" algn="just"/>
            <a:r>
              <a:rPr lang="ru-RU" dirty="0">
                <a:solidFill>
                  <a:srgbClr val="006666"/>
                </a:solidFill>
                <a:latin typeface="Franklin Gothic Medium Cond" panose="020B0606030402020204" pitchFamily="34" charset="0"/>
              </a:rPr>
              <a:t>+ 83%  -  детский оздоровительный лагерь;</a:t>
            </a:r>
          </a:p>
          <a:p>
            <a:pPr indent="457200" algn="just"/>
            <a:r>
              <a:rPr lang="ru-RU" dirty="0">
                <a:solidFill>
                  <a:srgbClr val="006666"/>
                </a:solidFill>
                <a:latin typeface="Franklin Gothic Medium Cond" panose="020B0606030402020204" pitchFamily="34" charset="0"/>
              </a:rPr>
              <a:t>+ 131%  -  организация общественного питания;</a:t>
            </a:r>
          </a:p>
          <a:p>
            <a:pPr indent="457200" algn="just">
              <a:spcAft>
                <a:spcPts val="1000"/>
              </a:spcAft>
            </a:pPr>
            <a:r>
              <a:rPr lang="ru-RU" dirty="0">
                <a:solidFill>
                  <a:srgbClr val="006666"/>
                </a:solidFill>
                <a:latin typeface="Franklin Gothic Medium Cond" panose="020B0606030402020204" pitchFamily="34" charset="0"/>
              </a:rPr>
              <a:t>+ 43%  -  услуги проката и т.д. </a:t>
            </a:r>
          </a:p>
          <a:p>
            <a:pPr indent="457200" algn="just">
              <a:spcAft>
                <a:spcPts val="1000"/>
              </a:spcAft>
            </a:pPr>
            <a:r>
              <a:rPr lang="ru-RU" dirty="0">
                <a:solidFill>
                  <a:srgbClr val="006666"/>
                </a:solidFill>
                <a:latin typeface="Franklin Gothic Medium Cond" panose="020B0606030402020204" pitchFamily="34" charset="0"/>
              </a:rPr>
              <a:t> </a:t>
            </a:r>
            <a:r>
              <a:rPr lang="ru-RU" dirty="0" smtClean="0">
                <a:solidFill>
                  <a:srgbClr val="006666"/>
                </a:solidFill>
                <a:latin typeface="Franklin Gothic Medium Cond" panose="020B0606030402020204" pitchFamily="34" charset="0"/>
              </a:rPr>
              <a:t>Таких </a:t>
            </a:r>
            <a:r>
              <a:rPr lang="ru-RU" dirty="0">
                <a:solidFill>
                  <a:srgbClr val="006666"/>
                </a:solidFill>
                <a:latin typeface="Franklin Gothic Medium Cond" panose="020B0606030402020204" pitchFamily="34" charset="0"/>
              </a:rPr>
              <a:t>результатов Светлана Вениаминовна добилась всего за два года на посту руководителя. Ее опыт, высокий профессионализм и тщательно спланированная стратегия эко-комплекса «Танай» стали залогом успеха развития предприятия. </a:t>
            </a:r>
            <a:endParaRPr lang="ru-RU" sz="1900" dirty="0">
              <a:solidFill>
                <a:srgbClr val="006666"/>
              </a:solidFill>
              <a:latin typeface="Franklin Gothic Medium Cond" panose="020B0606030402020204" pitchFamily="34" charset="0"/>
            </a:endParaRPr>
          </a:p>
        </p:txBody>
      </p:sp>
    </p:spTree>
    <p:extLst>
      <p:ext uri="{BB962C8B-B14F-4D97-AF65-F5344CB8AC3E}">
        <p14:creationId xmlns:p14="http://schemas.microsoft.com/office/powerpoint/2010/main" val="5167028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l="10756"/>
          <a:stretch/>
        </p:blipFill>
        <p:spPr>
          <a:xfrm>
            <a:off x="-36512" y="0"/>
            <a:ext cx="9180512" cy="6858000"/>
          </a:xfrm>
          <a:prstGeom prst="rect">
            <a:avLst/>
          </a:prstGeom>
        </p:spPr>
      </p:pic>
      <p:sp>
        <p:nvSpPr>
          <p:cNvPr id="5" name="Прямоугольник 4"/>
          <p:cNvSpPr/>
          <p:nvPr/>
        </p:nvSpPr>
        <p:spPr>
          <a:xfrm>
            <a:off x="382503" y="6237312"/>
            <a:ext cx="3109377" cy="369332"/>
          </a:xfrm>
          <a:prstGeom prst="rect">
            <a:avLst/>
          </a:prstGeom>
        </p:spPr>
        <p:txBody>
          <a:bodyPr wrap="none">
            <a:spAutoFit/>
          </a:bodyPr>
          <a:lstStyle/>
          <a:p>
            <a:r>
              <a:rPr lang="ru-RU" dirty="0" smtClean="0">
                <a:latin typeface="Franklin Gothic Medium Cond" panose="020B0606030402020204" pitchFamily="34" charset="0"/>
              </a:rPr>
              <a:t>Детский оздоровительный лагерь</a:t>
            </a:r>
            <a:endParaRPr lang="ru-RU" dirty="0"/>
          </a:p>
        </p:txBody>
      </p:sp>
    </p:spTree>
    <p:extLst>
      <p:ext uri="{BB962C8B-B14F-4D97-AF65-F5344CB8AC3E}">
        <p14:creationId xmlns:p14="http://schemas.microsoft.com/office/powerpoint/2010/main" val="3589367619"/>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488</TotalTime>
  <Words>1098</Words>
  <Application>Microsoft Office PowerPoint</Application>
  <PresentationFormat>Экран (4:3)</PresentationFormat>
  <Paragraphs>53</Paragraphs>
  <Slides>20</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20</vt:i4>
      </vt:variant>
    </vt:vector>
  </HeadingPairs>
  <TitlesOfParts>
    <vt:vector size="25" baseType="lpstr">
      <vt:lpstr>Arial</vt:lpstr>
      <vt:lpstr>Bosch Sans Cond Regular</vt:lpstr>
      <vt:lpstr>Calibri</vt:lpstr>
      <vt:lpstr>Franklin Gothic Medium Cond</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Горюнов Александр Владимирович</dc:creator>
  <cp:lastModifiedBy>Санникова Наталья Михайловна</cp:lastModifiedBy>
  <cp:revision>18</cp:revision>
  <dcterms:created xsi:type="dcterms:W3CDTF">2020-07-15T10:35:21Z</dcterms:created>
  <dcterms:modified xsi:type="dcterms:W3CDTF">2020-10-14T13:45:20Z</dcterms:modified>
</cp:coreProperties>
</file>