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handoutMasterIdLst>
    <p:handoutMasterId r:id="rId37"/>
  </p:handoutMasterIdLst>
  <p:sldIdLst>
    <p:sldId id="380" r:id="rId2"/>
    <p:sldId id="275" r:id="rId3"/>
    <p:sldId id="350" r:id="rId4"/>
    <p:sldId id="345" r:id="rId5"/>
    <p:sldId id="283" r:id="rId6"/>
    <p:sldId id="285" r:id="rId7"/>
    <p:sldId id="302" r:id="rId8"/>
    <p:sldId id="354" r:id="rId9"/>
    <p:sldId id="359" r:id="rId10"/>
    <p:sldId id="351" r:id="rId11"/>
    <p:sldId id="355" r:id="rId12"/>
    <p:sldId id="356" r:id="rId13"/>
    <p:sldId id="366" r:id="rId14"/>
    <p:sldId id="364" r:id="rId15"/>
    <p:sldId id="367" r:id="rId16"/>
    <p:sldId id="368" r:id="rId17"/>
    <p:sldId id="369" r:id="rId18"/>
    <p:sldId id="365" r:id="rId19"/>
    <p:sldId id="361" r:id="rId20"/>
    <p:sldId id="362" r:id="rId21"/>
    <p:sldId id="371" r:id="rId22"/>
    <p:sldId id="374" r:id="rId23"/>
    <p:sldId id="377" r:id="rId24"/>
    <p:sldId id="378" r:id="rId25"/>
    <p:sldId id="372" r:id="rId26"/>
    <p:sldId id="357" r:id="rId27"/>
    <p:sldId id="360" r:id="rId28"/>
    <p:sldId id="294" r:id="rId29"/>
    <p:sldId id="352" r:id="rId30"/>
    <p:sldId id="325" r:id="rId31"/>
    <p:sldId id="331" r:id="rId32"/>
    <p:sldId id="375" r:id="rId33"/>
    <p:sldId id="376" r:id="rId34"/>
    <p:sldId id="28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6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499" autoAdjust="0"/>
  </p:normalViewPr>
  <p:slideViewPr>
    <p:cSldViewPr>
      <p:cViewPr varScale="1">
        <p:scale>
          <a:sx n="100" d="100"/>
          <a:sy n="100" d="100"/>
        </p:scale>
        <p:origin x="-1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175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9601681734227685E-2"/>
          <c:y val="0.1843388322245289"/>
          <c:w val="0.56368316807621122"/>
          <c:h val="0.815661167775471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accent5"/>
              </a:solidFill>
            </c:spPr>
          </c:dPt>
          <c:dPt>
            <c:idx val="3"/>
            <c:spPr>
              <a:solidFill>
                <a:srgbClr val="FFFF66"/>
              </a:solidFill>
            </c:spPr>
          </c:dPt>
          <c:dPt>
            <c:idx val="4"/>
            <c:spPr>
              <a:solidFill>
                <a:schemeClr val="accent3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r>
                      <a:rPr lang="ru-RU" dirty="0" smtClean="0"/>
                      <a:t> 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-5.3479512977544471E-3"/>
                  <c:y val="-8.990288890894709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6,6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-3.2622484689413853E-2"/>
                  <c:y val="-6.85779516940018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</a:t>
                    </a:r>
                    <a:r>
                      <a:rPr lang="en-US" dirty="0" smtClean="0"/>
                      <a:t>3</a:t>
                    </a:r>
                    <a:r>
                      <a:rPr lang="en-US" dirty="0"/>
                      <a:t>%</a:t>
                    </a:r>
                  </a:p>
                </c:rich>
              </c:tx>
              <c:showPercent val="1"/>
            </c:dLbl>
            <c:dLbl>
              <c:idx val="4"/>
              <c:layout>
                <c:manualLayout>
                  <c:x val="0.16053629581024681"/>
                  <c:y val="-0.103155446769423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0,7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Неполные семьи</c:v>
                </c:pt>
                <c:pt idx="1">
                  <c:v>Под опекой</c:v>
                </c:pt>
                <c:pt idx="2">
                  <c:v>Многодетные семьи</c:v>
                </c:pt>
                <c:pt idx="3">
                  <c:v>Центр помощи детям</c:v>
                </c:pt>
                <c:pt idx="4">
                  <c:v>Полные семьи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0.26</c:v>
                </c:pt>
                <c:pt idx="1">
                  <c:v>3.4000000000000002E-2</c:v>
                </c:pt>
                <c:pt idx="2">
                  <c:v>0.16600000000000012</c:v>
                </c:pt>
                <c:pt idx="3">
                  <c:v>3.3000000000000002E-2</c:v>
                </c:pt>
                <c:pt idx="4">
                  <c:v>0.50700000000000001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</c:chart>
  <c:spPr>
    <a:ln>
      <a:solidFill>
        <a:schemeClr val="accent1"/>
      </a:solidFill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0.11501</cdr:x>
      <cdr:y>0.05195</cdr:y>
    </cdr:from>
    <cdr:to>
      <cdr:x>0.95499</cdr:x>
      <cdr:y>0.12842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46448" y="244624"/>
          <a:ext cx="69127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0.04375</cdr:x>
      <cdr:y>0</cdr:y>
    </cdr:from>
    <cdr:to>
      <cdr:x>0.97124</cdr:x>
      <cdr:y>0.26107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0045" y="0"/>
          <a:ext cx="7632872" cy="1229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tx1"/>
              </a:solidFill>
            </a:rPr>
            <a:t>Всего 670 учащихся :  </a:t>
          </a:r>
        </a:p>
        <a:p xmlns:a="http://schemas.openxmlformats.org/drawingml/2006/main">
          <a:r>
            <a:rPr lang="ru-RU" sz="1800" dirty="0" smtClean="0">
              <a:solidFill>
                <a:schemeClr val="tx1"/>
              </a:solidFill>
            </a:rPr>
            <a:t>70% - мальчики  </a:t>
          </a:r>
        </a:p>
        <a:p xmlns:a="http://schemas.openxmlformats.org/drawingml/2006/main">
          <a:r>
            <a:rPr lang="ru-RU" sz="1800" dirty="0" smtClean="0">
              <a:solidFill>
                <a:schemeClr val="tx1"/>
              </a:solidFill>
            </a:rPr>
            <a:t>30% - девочки</a:t>
          </a:r>
          <a:endParaRPr lang="ru-RU" sz="18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E6F3D-385E-441A-AC60-727101647909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EAD80-D102-4045-9C34-6420A8AA99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682E3-3211-4BF5-A8DB-CF2770D5CA4A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37D4B-7A8C-4861-862B-ED1315A8165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7D4B-7A8C-4861-862B-ED1315A8165E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7D4B-7A8C-4861-862B-ED1315A8165E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1093E49-ABC9-4FBA-B537-8151AF51269E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DBF0CD7-1702-4342-B005-9D2969627D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Фестиваль инновационных практик в образовании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Республика Башкортостан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19256" cy="3196951"/>
          </a:xfrm>
        </p:spPr>
        <p:txBody>
          <a:bodyPr/>
          <a:lstStyle/>
          <a:p>
            <a:pPr algn="ctr">
              <a:buNone/>
            </a:pPr>
            <a:endParaRPr lang="ru-RU" dirty="0" smtClean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Calibri" pitchFamily="34" charset="0"/>
            </a:endParaRPr>
          </a:p>
          <a:p>
            <a:pPr algn="ctr">
              <a:buNone/>
            </a:pPr>
            <a:endParaRPr lang="ru-RU" dirty="0" smtClean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Calibri" pitchFamily="34" charset="0"/>
            </a:endParaRPr>
          </a:p>
          <a:p>
            <a:pPr algn="ctr">
              <a:buNone/>
            </a:pP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Гражданско</a:t>
            </a: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-  </a:t>
            </a: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и  </a:t>
            </a: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военно-патриотическое </a:t>
            </a: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воспитание учащихся в условиях общеобразовательной школы </a:t>
            </a:r>
            <a:b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</a:b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с кадетскими </a:t>
            </a:r>
            <a:r>
              <a:rPr lang="ru-RU" sz="280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классами</a:t>
            </a:r>
          </a:p>
          <a:p>
            <a:pPr algn="ctr">
              <a:buNone/>
            </a:pPr>
            <a:endParaRPr lang="ru-RU" dirty="0" smtClean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5445224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Р.Р. </a:t>
            </a:r>
            <a:r>
              <a:rPr lang="ru-RU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Зиннатуллина</a:t>
            </a:r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,</a:t>
            </a:r>
          </a:p>
          <a:p>
            <a:pPr algn="r"/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директор МАОУ «СОШ №4»</a:t>
            </a:r>
          </a:p>
          <a:p>
            <a:pPr algn="r"/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Calibri" pitchFamily="34" charset="0"/>
              </a:rPr>
              <a:t>городского округа г. Стерлитамак РБ</a:t>
            </a:r>
            <a:endParaRPr lang="ru-RU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День Знаний – 1 сентября</a:t>
            </a:r>
            <a:endParaRPr lang="ru-RU" sz="28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Picture 6" descr="C:\Documents and Settings\Admin\Рабочий стол\Фото-2018\фото 01-09-2018 Япрынцева\DSC01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268760"/>
            <a:ext cx="2913242" cy="223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8243" y="4077072"/>
            <a:ext cx="5215757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Documents and Settings\Admin\Рабочий стол\Фото-2018\фото 01-09-2018 Япрынцева\DSC01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4806607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365104"/>
            <a:ext cx="3570552" cy="1928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elemost-480x3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728845" cy="3029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direktor-480x27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56992"/>
            <a:ext cx="5112568" cy="3143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91680" y="357166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Межрегиональное интернет-общение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214311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Межрегиональные читательские </a:t>
            </a:r>
          </a:p>
          <a:p>
            <a:pPr algn="ctr"/>
            <a:r>
              <a:rPr lang="ru-RU" sz="1400" b="1" dirty="0" smtClean="0"/>
              <a:t>телеконференции 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4725144"/>
            <a:ext cx="4321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Участники кадеты МАОУ «СОШ №4» </a:t>
            </a:r>
          </a:p>
          <a:p>
            <a:pPr algn="ctr"/>
            <a:r>
              <a:rPr lang="ru-RU" sz="1400" b="1" dirty="0" smtClean="0"/>
              <a:t>и </a:t>
            </a:r>
          </a:p>
          <a:p>
            <a:pPr algn="ctr"/>
            <a:r>
              <a:rPr lang="ru-RU" sz="1400" b="1" dirty="0" smtClean="0"/>
              <a:t>МОУ «СОШ №45» г. Новоуральска </a:t>
            </a:r>
          </a:p>
          <a:p>
            <a:pPr algn="ctr"/>
            <a:r>
              <a:rPr lang="ru-RU" sz="1400" b="1" dirty="0" smtClean="0"/>
              <a:t>Свердловской области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26106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Республиканская спартакиада «Слава Отечеству»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D:\Фото презентация\IMG_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432804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C:\Users\User\Desktop\IMG_4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501008"/>
            <a:ext cx="1690561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C:\Users\User\Desktop\спартакиада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692696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 descr="C:\Users\User\Desktop\IMG_3884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95536" y="3501008"/>
            <a:ext cx="4123714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 descr="C:\Users\User\Desktop\спартакиада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499992" y="2852936"/>
            <a:ext cx="2606715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5536" y="609329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 базе школы  ежегодно проводится Городская спартакиада допризывной молодежи «Слава Отечеству», летние полевые сборы для учащихся 10-х классов города. В течение  последних лет школа №4  является победителем в рейтинге  смотре-конкурсе «Слава Отечеству» среди общеобразовательных учреждений города.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чий стол 29.08.2018\Фото-2017-18\2017-05-17 Посвящение в кадеты\Посвящение в кадеты-1\IMG_7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4"/>
            <a:ext cx="8207726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460857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D:\Рабочий стол 29.08.2018\Фото-2017-18\Патриотические\IMG_7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4704"/>
            <a:ext cx="344484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9552" y="6021288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Торжественное мероприятие, посвященное принятию учащихся 5-ых классов в кадеты,  проходит   на площади у Вечного огня. Присутствуют  учителя, родители, родственники, приглашенные гости и СМИ.</a:t>
            </a:r>
            <a:endParaRPr lang="ru-RU" sz="1400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Посвящение  в  кадеты</a:t>
            </a:r>
            <a:endParaRPr lang="ru-RU" sz="28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389454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32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442623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4984"/>
            <a:ext cx="4202267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1560" y="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Военно-спортивный профильный лагерь «Юнармеец»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630932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конце  учебного года воспитанники 5–10  кадетских классов проходят трехнедельные учебно-полевые сборы в военно-спортивном профильном лагере «Юнармеец», который формируется на базе ДОЛ «Салют».</a:t>
            </a:r>
            <a:endParaRPr lang="ru-RU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очий стол 29.08.2018\коллаж для Андрея\DSC_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398274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Рабочий стол 29.08.2018\Фото-2017-18\Фото Х.Н.Р\Выезд на полиг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340706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D:\Рабочий стол 29.08.2018\Фото-2017-18\Фото Х.Н.Р\Выезд на полигон-1.JPG"/>
          <p:cNvPicPr>
            <a:picLocks noChangeAspect="1" noChangeArrowheads="1"/>
          </p:cNvPicPr>
          <p:nvPr/>
        </p:nvPicPr>
        <p:blipFill>
          <a:blip r:embed="rId4" cstate="print"/>
          <a:srcRect t="6155"/>
          <a:stretch>
            <a:fillRect/>
          </a:stretch>
        </p:blipFill>
        <p:spPr bwMode="auto">
          <a:xfrm>
            <a:off x="5508104" y="3356992"/>
            <a:ext cx="3049404" cy="219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D:\Рабочий стол 29.08.2018\Фото-2017-18\Фото-коллаж\DSC_0494.JPG"/>
          <p:cNvPicPr>
            <a:picLocks noChangeAspect="1" noChangeArrowheads="1"/>
          </p:cNvPicPr>
          <p:nvPr/>
        </p:nvPicPr>
        <p:blipFill>
          <a:blip r:embed="rId5" cstate="print"/>
          <a:srcRect b="5704"/>
          <a:stretch>
            <a:fillRect/>
          </a:stretch>
        </p:blipFill>
        <p:spPr bwMode="auto">
          <a:xfrm>
            <a:off x="1403648" y="3140968"/>
            <a:ext cx="3780000" cy="237626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Полевое занятие на стрельбище совместно с управлением ФСБ России по Республике Башкортостан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589241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В соответствие с учебно-воспитательным планом работы МАОУ «СОШ №4» в профильных кадетских классов пограничных органов ФСБ России 21 октября 2016г. проведено выездное полевое занятие на стрельбище ИК-21. Занятие началось с построения, доклада, инструктажа и доведения учебных мест. В ходе мероприятия состоялось живое общение с сотрудниками Управления ФСБ РФ по РБ, были проведены показательные выступления с элементами тактики действий в различных условиях, демонстрация и ознакомление с вооружением.  В ходе занятия была развернута полевая кухня и организовано питание.</a:t>
            </a:r>
          </a:p>
          <a:p>
            <a:r>
              <a:rPr lang="ru-RU" sz="1200" dirty="0" smtClean="0"/>
              <a:t>Занятие завершилось построением и подведением итогов.</a:t>
            </a:r>
            <a:endParaRPr lang="ru-RU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Участие в праздничных мероприятиях, посвященных </a:t>
            </a:r>
            <a:b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Дню Победы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5377592" cy="2951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00166" y="3857628"/>
            <a:ext cx="623268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412776"/>
            <a:ext cx="277714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58204" cy="78581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День пограничника (парк Победы, Уфа)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4201372" cy="265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Рабочий стол 29.08.2018\Фото-2017-18\Фото День пограничника\IMG_5679.JPG"/>
          <p:cNvPicPr>
            <a:picLocks noChangeAspect="1" noChangeArrowheads="1"/>
          </p:cNvPicPr>
          <p:nvPr/>
        </p:nvPicPr>
        <p:blipFill>
          <a:blip r:embed="rId3" cstate="print"/>
          <a:srcRect l="3646" t="11339" r="12419" b="3615"/>
          <a:stretch>
            <a:fillRect/>
          </a:stretch>
        </p:blipFill>
        <p:spPr bwMode="auto">
          <a:xfrm>
            <a:off x="4929190" y="4143380"/>
            <a:ext cx="3867966" cy="2520000"/>
          </a:xfrm>
          <a:prstGeom prst="rect">
            <a:avLst/>
          </a:prstGeom>
          <a:noFill/>
        </p:spPr>
      </p:pic>
      <p:pic>
        <p:nvPicPr>
          <p:cNvPr id="9" name="Рисунок 4" descr="C:\Users\User\AppData\Local\Microsoft\Windows\Temporary Internet Files\Content.Word\SAM_3465.jpg"/>
          <p:cNvPicPr>
            <a:picLocks noChangeAspect="1" noChangeArrowheads="1"/>
          </p:cNvPicPr>
          <p:nvPr/>
        </p:nvPicPr>
        <p:blipFill>
          <a:blip r:embed="rId4" cstate="print">
            <a:lum bright="-2000" contrast="18000"/>
          </a:blip>
          <a:srcRect/>
          <a:stretch>
            <a:fillRect/>
          </a:stretch>
        </p:blipFill>
        <p:spPr bwMode="auto">
          <a:xfrm>
            <a:off x="4929190" y="642918"/>
            <a:ext cx="3933259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8596" y="3429000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Традиционное мероприятие День пограничника – 28 мая. Ежегодно в полном составе 10 профильный кадетский класс выезжает  в  г. Уфа   в  Управление ФСБ России по РБ, в музей  для принятия клятвы и участия в праздничных мероприятиях в парке Победы. </a:t>
            </a:r>
            <a:endParaRPr lang="ru-RU" sz="1200" dirty="0"/>
          </a:p>
        </p:txBody>
      </p:sp>
      <p:pic>
        <p:nvPicPr>
          <p:cNvPr id="11" name="Picture 2" descr="D:\Рабочий стол 29.08.2018\коллаж для Андрея\Музей УФСБ РФ по РБ, Уфа.JPG"/>
          <p:cNvPicPr>
            <a:picLocks noChangeAspect="1" noChangeArrowheads="1"/>
          </p:cNvPicPr>
          <p:nvPr/>
        </p:nvPicPr>
        <p:blipFill>
          <a:blip r:embed="rId5" cstate="print"/>
          <a:srcRect l="3564" t="11339" r="3777" b="6450"/>
          <a:stretch>
            <a:fillRect/>
          </a:stretch>
        </p:blipFill>
        <p:spPr bwMode="auto">
          <a:xfrm>
            <a:off x="214282" y="4143380"/>
            <a:ext cx="4518621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0988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Встреча с представителями военной кафедры и учебного военного центра УГАТУ    (28 ноября 2017 г.) 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D:\Рабочий стол 29.08.2018\Приезд преподав.УГАТУ\_MG_9318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3723221" cy="2520000"/>
          </a:xfrm>
          <a:prstGeom prst="rect">
            <a:avLst/>
          </a:prstGeom>
          <a:noFill/>
        </p:spPr>
      </p:pic>
      <p:pic>
        <p:nvPicPr>
          <p:cNvPr id="6" name="Picture 3" descr="D:\Рабочий стол 29.08.2018\Приезд преподав.УГАТУ\IMG_8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59796" y="-11715856"/>
            <a:ext cx="3780000" cy="2520000"/>
          </a:xfrm>
          <a:prstGeom prst="rect">
            <a:avLst/>
          </a:prstGeom>
          <a:noFill/>
        </p:spPr>
      </p:pic>
      <p:pic>
        <p:nvPicPr>
          <p:cNvPr id="9" name="Picture 3" descr="D:\Рабочий стол 29.08.2018\Приезд преподав.УГАТУ\IMG_8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780000" cy="2520000"/>
          </a:xfrm>
          <a:prstGeom prst="rect">
            <a:avLst/>
          </a:prstGeom>
          <a:noFill/>
        </p:spPr>
      </p:pic>
      <p:pic>
        <p:nvPicPr>
          <p:cNvPr id="10" name="Picture 4" descr="D:\Рабочий стол 29.08.2018\Приезд преподав.УГАТУ\IMG_8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780000" cy="2520000"/>
          </a:xfrm>
          <a:prstGeom prst="rect">
            <a:avLst/>
          </a:prstGeom>
          <a:noFill/>
        </p:spPr>
      </p:pic>
      <p:pic>
        <p:nvPicPr>
          <p:cNvPr id="16385" name="Picture 1" descr="D:\Рабочий стол 29.08.2018\Фото-2017-18\Фото УГАТУ\IMG_7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214422"/>
            <a:ext cx="3780000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Всероссийская научно-практическая конференция </a:t>
            </a:r>
            <a:br>
              <a:rPr lang="ru-RU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«Военно-патриотическое воспитание молодежи» (УГАТУ, г. Уфа)</a:t>
            </a:r>
            <a:endParaRPr lang="ru-RU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6561" name="Picture 1" descr="C:\Users\User\Desktop\P_20170420_11112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8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2" name="Picture 2" descr="C:\Users\User\Desktop\плен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4744"/>
            <a:ext cx="318065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User\Desktop\P_20170420_133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390508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501008"/>
            <a:ext cx="322187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71600" y="5733256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20 – 21 апреля 2017 г. на базе института военно-технического образования УГАТУ прошла Всероссийская научно-практическая конференция. С целью обмена опытом работы по внедрению эффективных педагогических методик и технологий в области воспитания обучающихся общеобразовательной организации  выступил директор школы №4 Зиннатуллина Р.Р. с докладом «Военно-патриотическое воспитание учащихся в условиях общеобразовательной школы с кадетскими классами». Доклад директора вошел в сборник материалов конференции. </a:t>
            </a:r>
            <a:endParaRPr lang="ru-RU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74320"/>
            <a:ext cx="8715436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Муниципальное автономное общеобразовательное учреждение </a:t>
            </a:r>
            <a:br>
              <a:rPr lang="ru-RU" sz="1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«Средняя общеобразовательная школа №4» городского округа </a:t>
            </a:r>
            <a:br>
              <a:rPr lang="ru-RU" sz="1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город Стерлитамак Республики Башкортостан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28688" y="1785926"/>
            <a:ext cx="7891784" cy="47148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Цель  практики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ru-RU" sz="2000" dirty="0" smtClean="0"/>
              <a:t>создание условий для интеллектуального и физического развития, формирования нравственной устойчивости, социальной активности, самостоятельности молодого поколения как стратегического ресурса социально-экономического развития </a:t>
            </a:r>
            <a:r>
              <a:rPr lang="ru-RU" sz="2000" dirty="0" smtClean="0"/>
              <a:t>страны </a:t>
            </a:r>
            <a:r>
              <a:rPr lang="ru-RU" sz="2000" dirty="0" smtClean="0"/>
              <a:t>и общества.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ru-RU" sz="22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Задачи:</a:t>
            </a:r>
            <a:r>
              <a:rPr lang="ru-RU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развитие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системы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гражданско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- и военно-патриотического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</a:t>
            </a:r>
          </a:p>
          <a:p>
            <a:pPr algn="just"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 воспитания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молодежи;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формирование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здорового образа жизни,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профилактика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наркомании, алкоголизма  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табакокурения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 подростково - молодежной 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среде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ru-RU" sz="2000" dirty="0" smtClean="0"/>
              <a:t>создание основ для сознательного выбора будущей профессии.</a:t>
            </a:r>
          </a:p>
          <a:p>
            <a:pPr>
              <a:buNone/>
            </a:pP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lvl="0">
              <a:buNone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Фотографии\Аэропорт УФА 2015год  10А\P1060723.JPG"/>
          <p:cNvPicPr>
            <a:picLocks noChangeAspect="1" noChangeArrowheads="1"/>
          </p:cNvPicPr>
          <p:nvPr/>
        </p:nvPicPr>
        <p:blipFill>
          <a:blip r:embed="rId2" cstate="print"/>
          <a:srcRect t="9167"/>
          <a:stretch>
            <a:fillRect/>
          </a:stretch>
        </p:blipFill>
        <p:spPr bwMode="auto">
          <a:xfrm>
            <a:off x="428596" y="714356"/>
            <a:ext cx="355883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Отделение пограничного контроля «Уфа-аэропорт»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733256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Ежегодно учащиеся 10-ого профильного кадетского класса пограничных органов ФСБ России  посещают  отделение пограничного контроля «Уфа-аэропорт». Программа визита включает в себя знакомство кадет с системой работы отделения пограничного контроля, аэропорта и терминалов, осмотр авиационно-технической базы.  В музее знакомятся с историей аэропорта, особенностями его деятельности.  Кадеты проходят по служебной территории, осматривают технику, обеспечивающую эксплуатацию самолетов и взлетно-посадочной полосы.</a:t>
            </a:r>
            <a:endParaRPr lang="ru-RU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620688"/>
            <a:ext cx="392727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G:\Новая папка\Фото презентация\P1060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00438"/>
            <a:ext cx="1620000" cy="2160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14686"/>
            <a:ext cx="382707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286124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860032" y="278092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Международный аэропорт Уфа, диспетчерская вышка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320"/>
            <a:ext cx="8572560" cy="7257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  </a:t>
            </a:r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Конгресс-холле</a:t>
            </a:r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Первый форум «Образование будущего»  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b="11946"/>
          <a:stretch>
            <a:fillRect/>
          </a:stretch>
        </p:blipFill>
        <p:spPr bwMode="auto">
          <a:xfrm>
            <a:off x="5786446" y="1071546"/>
            <a:ext cx="2160000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5001"/>
          <a:stretch>
            <a:fillRect/>
          </a:stretch>
        </p:blipFill>
        <p:spPr bwMode="auto">
          <a:xfrm>
            <a:off x="4357686" y="4071942"/>
            <a:ext cx="4320000" cy="244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/>
          <a:srcRect t="5001"/>
          <a:stretch>
            <a:fillRect/>
          </a:stretch>
        </p:blipFill>
        <p:spPr bwMode="auto">
          <a:xfrm>
            <a:off x="714348" y="1142984"/>
            <a:ext cx="4320000" cy="273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11535" r="26897" b="5956"/>
          <a:stretch>
            <a:fillRect/>
          </a:stretch>
        </p:blipFill>
        <p:spPr bwMode="auto">
          <a:xfrm>
            <a:off x="714348" y="4143380"/>
            <a:ext cx="313139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715436" cy="11247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Межрегиональный  военно-патриотический слет «Эльбрусская зарница»  Кабардино-Балкарская Республика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D:\Фото презентация\Межрегиональный молодежный патриотический слет- Эльбрусская зарница-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5478546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527" y="1285860"/>
            <a:ext cx="340547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857628"/>
            <a:ext cx="420831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D:\Фото презентация\IMG_2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714752"/>
            <a:ext cx="3591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2066" y="6429396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город  Нальчик ,   14-17 октября  2016 год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презентация\IMG_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25799" y="-13030200"/>
            <a:ext cx="4483333" cy="3600000"/>
          </a:xfrm>
          <a:prstGeom prst="rect">
            <a:avLst/>
          </a:prstGeom>
          <a:noFill/>
        </p:spPr>
      </p:pic>
      <p:pic>
        <p:nvPicPr>
          <p:cNvPr id="5123" name="Picture 3" descr="D:\Фото презентация\IMG_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925800" y="-13030200"/>
            <a:ext cx="6725000" cy="5400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Чествование  кадет  МАОУ «СОШ №4»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4" descr="D:\Регина\DSC_10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8819"/>
          <a:stretch>
            <a:fillRect/>
          </a:stretch>
        </p:blipFill>
        <p:spPr bwMode="auto">
          <a:xfrm>
            <a:off x="6500826" y="857232"/>
            <a:ext cx="2160000" cy="295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t="4938" b="4662"/>
          <a:stretch>
            <a:fillRect/>
          </a:stretch>
        </p:blipFill>
        <p:spPr bwMode="auto">
          <a:xfrm>
            <a:off x="357158" y="785794"/>
            <a:ext cx="5962800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8" name="Picture 8" descr="C:\Users\User\Pictures\Фото для баннера 2015\На праздничном концерте 23 февраля 2014г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00504"/>
            <a:ext cx="2851042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71538" y="1412776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4282" y="6500834"/>
            <a:ext cx="2786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        Военный комиссар  г. Стерлитамак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6143636" y="3429001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Начальник Управления МВД России по </a:t>
            </a:r>
          </a:p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г. Стерлитамаку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7" descr="D:\Фото презентация\IMG_7038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b="7326"/>
          <a:stretch>
            <a:fillRect/>
          </a:stretch>
        </p:blipFill>
        <p:spPr bwMode="auto">
          <a:xfrm>
            <a:off x="3786182" y="3857628"/>
            <a:ext cx="4536504" cy="271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643306" y="6572272"/>
            <a:ext cx="471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Встреча команды кадет с главой ГО г. Стерлитамак В.И.Куликовым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3429000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itchFamily="34" charset="0"/>
                <a:cs typeface="Calibri" pitchFamily="34" charset="0"/>
              </a:rPr>
              <a:t>Команда «Железный Феликс» - победитель Межрегионального  слета «Наследники Победы» , Кабардино-Балкарская Республика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Региональный  этап  Всероссийской  военно-спортивной игры «Орленок»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5715017"/>
            <a:ext cx="86439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       С  22 по 25 августа 2018 г. в г. Уфа проходил Региональный этап Всероссийской военно-спортивной игры «Орленок».  Приняли участие 10 команд из городов и районов Республики Башкортостан. Команду  г. Стерлитамак представляли воспитанники кадетских классов МАОУ «СОШ №4». </a:t>
            </a:r>
          </a:p>
          <a:p>
            <a:r>
              <a:rPr lang="ru-RU" sz="1100" dirty="0" smtClean="0"/>
              <a:t>       В результате  упорной борьбы кадеты школы №4 г. Стерлитамак стали победителями, заняв 1 место. Команда награждена кубком, дипломами и медалями. Все участники команды МАОУ «СОШ №4» стали победителями и призерами в личных зачетах.</a:t>
            </a:r>
          </a:p>
          <a:p>
            <a:endParaRPr lang="ru-RU" sz="1400" dirty="0"/>
          </a:p>
        </p:txBody>
      </p:sp>
      <p:pic>
        <p:nvPicPr>
          <p:cNvPr id="18433" name="Picture 1" descr="D:\Рабочий стол 29.08.2018\Фото-2017-18\Уфа-Орленок\C7Z1VkrGX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360000" cy="25200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143248"/>
            <a:ext cx="380186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D:\Рабочий стол 29.08.2018\Фото-2017-18\Уфа-Орленок\Y40A6NbOpU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857232"/>
            <a:ext cx="3624194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SC_023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908720"/>
            <a:ext cx="5286380" cy="3340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88640"/>
            <a:ext cx="8805664" cy="792088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Совместное  участие  в  мероприятиях  гражданско-патриотической   направленности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1556792"/>
            <a:ext cx="327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Урок мужества,  посвященный </a:t>
            </a:r>
          </a:p>
          <a:p>
            <a:pPr algn="ctr"/>
            <a:r>
              <a:rPr lang="ru-RU" sz="1600" b="1" dirty="0" smtClean="0"/>
              <a:t>Дню Героев Отечества </a:t>
            </a:r>
          </a:p>
          <a:p>
            <a:pPr algn="ctr"/>
            <a:r>
              <a:rPr lang="ru-RU" sz="1600" b="1" dirty="0" smtClean="0"/>
              <a:t>(9 декабря 2015 год)</a:t>
            </a:r>
            <a:endParaRPr lang="ru-RU" sz="1600" b="1" dirty="0"/>
          </a:p>
        </p:txBody>
      </p:sp>
      <p:pic>
        <p:nvPicPr>
          <p:cNvPr id="8" name="Picture 4" descr="H:\DSC_0233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779912" y="3573016"/>
            <a:ext cx="5072066" cy="3071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4869160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Региональная общественная организация «Ветераны пограничных войск», кадеты школы №4 г. Стерлитамак и  школы №2 г.Салават</a:t>
            </a:r>
            <a:endParaRPr lang="ru-RU"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457200" y="4857760"/>
            <a:ext cx="5543560" cy="1785950"/>
          </a:xfrm>
        </p:spPr>
        <p:txBody>
          <a:bodyPr>
            <a:normAutofit fontScale="90000"/>
          </a:bodyPr>
          <a:lstStyle/>
          <a:p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>3 июня 2014 г. в школе №4 состоялась  плановое мероприятие с участием начальника Управления ФСБ  РФ по Республике Башкортостан, генерал-лейтенанта О.Н. 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Гайденко</a:t>
            </a:r>
            <a:r>
              <a:rPr lang="ru-RU" sz="13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ru-RU" sz="1200" dirty="0" smtClean="0"/>
              <a:t>заместителя начальника Управления ФСБ  РФ по РБ, полковника   Ю.А. Вахнина, начальника отделения пограничного контроля «Уфа-аэропорт», подполковника  </a:t>
            </a:r>
            <a:r>
              <a:rPr lang="ru-RU" sz="1200" dirty="0" smtClean="0"/>
              <a:t>Бызова</a:t>
            </a:r>
            <a:r>
              <a:rPr lang="ru-RU" sz="1200" dirty="0" smtClean="0"/>
              <a:t> А.В.</a:t>
            </a:r>
            <a:br>
              <a:rPr lang="ru-RU" sz="1200" dirty="0" smtClean="0"/>
            </a:br>
            <a:r>
              <a:rPr lang="ru-RU" sz="1100" dirty="0" smtClean="0"/>
              <a:t> </a:t>
            </a:r>
            <a:r>
              <a:rPr lang="ru-RU" sz="1200" dirty="0" smtClean="0"/>
              <a:t>Руководство Управления ФСБ России по Республике Башкортостан дало высокую оценку деятельности администрации и педагогического коллектива школы  по данному профилю.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r>
              <a:rPr lang="ru-RU" sz="13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1300" dirty="0" smtClean="0">
                <a:latin typeface="Calibri" pitchFamily="34" charset="0"/>
                <a:cs typeface="Calibri" pitchFamily="34" charset="0"/>
              </a:rPr>
            </a:br>
            <a:endParaRPr lang="ru-RU" sz="13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3841257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14282" y="3857628"/>
            <a:ext cx="4248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Начальник  Управления ФСБ РФ по РБ генерал-лейтенант  О.Н. Гайденко</a:t>
            </a:r>
            <a:endParaRPr lang="ru-RU" sz="1300" b="1" dirty="0"/>
          </a:p>
        </p:txBody>
      </p:sp>
      <p:pic>
        <p:nvPicPr>
          <p:cNvPr id="7" name="Рисунок 6" descr="http://i.kadetstr.ru/u/pic/61/94b9a0f25a11e38db291d73f19a22d/-/DSC_1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000108"/>
            <a:ext cx="25622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.kadetstr.ru/u/pic/6b/22755cf25a11e3a0dd91d73f19a22d/-/DSC_1850%282%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786322"/>
            <a:ext cx="27336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.kadetstr.ru/u/pic/64/afcdc8f25a11e3966e86d03f19a22d/-/DSC_18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857496"/>
            <a:ext cx="26384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57158" y="142852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Встреча  с руководством  Управления  ФСБ  России  по 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Республике  Башкортостан  </a:t>
            </a:r>
            <a:endParaRPr lang="ru-RU" sz="22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Военный комиссар РБ  генерал-майор  И.М.Харченко</a:t>
            </a:r>
            <a:b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посетил г. Стерлитамак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t="14035" b="8456"/>
          <a:stretch>
            <a:fillRect/>
          </a:stretch>
        </p:blipFill>
        <p:spPr bwMode="auto">
          <a:xfrm>
            <a:off x="2000232" y="4214818"/>
            <a:ext cx="5190229" cy="2398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042105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79512" y="1340768"/>
            <a:ext cx="44800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66" y="0"/>
            <a:ext cx="8729634" cy="7143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Участие во всероссийских, республиканских  и городских акциях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857232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Передача  капсулы огня, символа республиканского марафона «Победа», районам Республики Башкортостан, 25.03.2015г.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4429132"/>
            <a:ext cx="328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Сопровождение флага 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г. Стерлитамак, побывавшего 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на космической станции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F:\перелет\_DSC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17"/>
          <a:stretch>
            <a:fillRect/>
          </a:stretch>
        </p:blipFill>
        <p:spPr bwMode="auto">
          <a:xfrm>
            <a:off x="142844" y="714356"/>
            <a:ext cx="5070764" cy="3357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ото презентация\IMG_088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-12"/>
          <a:stretch>
            <a:fillRect/>
          </a:stretch>
        </p:blipFill>
        <p:spPr bwMode="auto">
          <a:xfrm>
            <a:off x="4454526" y="3429000"/>
            <a:ext cx="4689474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42844" y="5429264"/>
            <a:ext cx="44291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Экипаж космического корабля «СОЮЗ» под руководством командира корабля  Сергея Волкова  2 сентября 2015г. доставил флаг нашего города на МКС.  </a:t>
            </a:r>
            <a:r>
              <a:rPr lang="ru-RU" sz="1100" dirty="0" smtClean="0">
                <a:solidFill>
                  <a:prstClr val="white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Флаг Стерлитамака стал третьим после Москвы и Санкт-Петербурга, который побывал в космосе.  Флаг  хранится в краеведческом музее.</a:t>
            </a:r>
            <a:r>
              <a:rPr lang="ru-RU" sz="1100" dirty="0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день празднования 250-летия города возле памятника в честь основания города прошла торжественная передача флага.</a:t>
            </a:r>
            <a:r>
              <a:rPr lang="ru-RU" sz="1100" dirty="0" smtClean="0">
                <a:solidFill>
                  <a:prstClr val="white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xmlns="" val="7465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Участие во всероссийских и республиканских акциях</a:t>
            </a:r>
          </a:p>
        </p:txBody>
      </p:sp>
      <p:pic>
        <p:nvPicPr>
          <p:cNvPr id="5" name="Рисунок 4" descr="C:\Users\User\Desktop\Фото, Уфа, Бессмертный полк,06.05.2014\P50602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429156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44" y="428625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Общероссийская гражданско- патриотическая акция   «Бессмертный полк», г.Уфа</a:t>
            </a:r>
            <a:endParaRPr lang="ru-RU" sz="1400" dirty="0"/>
          </a:p>
        </p:txBody>
      </p:sp>
      <p:pic>
        <p:nvPicPr>
          <p:cNvPr id="7" name="Picture 1" descr="H:\KtMAjj_pXfY.jpg"/>
          <p:cNvPicPr>
            <a:picLocks noChangeAspect="1" noChangeArrowheads="1"/>
          </p:cNvPicPr>
          <p:nvPr/>
        </p:nvPicPr>
        <p:blipFill>
          <a:blip r:embed="rId3" cstate="print"/>
          <a:srcRect t="8010" r="4642" b="18483"/>
          <a:stretch>
            <a:fillRect/>
          </a:stretch>
        </p:blipFill>
        <p:spPr bwMode="auto">
          <a:xfrm>
            <a:off x="5072066" y="785794"/>
            <a:ext cx="3643306" cy="4214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00628" y="4857760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Федеральная патриотическая акция </a:t>
            </a:r>
            <a:br>
              <a:rPr lang="ru-RU" sz="1400" dirty="0" smtClean="0"/>
            </a:br>
            <a:r>
              <a:rPr lang="ru-RU" sz="1400" dirty="0" smtClean="0"/>
              <a:t>«Встреча Знамени Победы»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429264"/>
            <a:ext cx="85725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6 мая 2014г. в рамках Уфимского городского фестиваля школьников «Я – гражданин Великой страны» принимали участие в Общероссийских гражданских Акциях «Бессмертный полк» и «Встреча Знамени Победы». С 19 по 23 мая 2014 г. знаменная группа учащихся кадетских классов сопровождала Знамя Победы по городам и районам Республики Башкортостан.   Педагогический коллектив  школы был отмечен Благодарственным письмом дважды Героя Советского Союза, летчика-космонавта СССР, генерал-полковника авиации, Президента Федерации космонавтики России В.В. Коваленка.</a:t>
            </a:r>
          </a:p>
          <a:p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5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357298"/>
            <a:ext cx="835824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  </a:t>
            </a:r>
            <a:r>
              <a:rPr lang="ru-RU" sz="1600" dirty="0" smtClean="0"/>
              <a:t>В 1998 году в г. Стерлитамаке на базе школы №4 был открыт первый кадетский класс. </a:t>
            </a:r>
          </a:p>
          <a:p>
            <a:pPr algn="just"/>
            <a:r>
              <a:rPr lang="ru-RU" sz="1600" dirty="0" smtClean="0"/>
              <a:t>В 2007 году завершился эксперимент по созданию кадетских классов, учреждение работает в штатном режиме. 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      В МАОУ «СОШ №4» всего обучается 670 человек: </a:t>
            </a:r>
          </a:p>
          <a:p>
            <a:pPr algn="just"/>
            <a:r>
              <a:rPr lang="ru-RU" sz="1600" dirty="0" smtClean="0"/>
              <a:t>1-4 классы (прокадетские) - 303 чел., </a:t>
            </a:r>
          </a:p>
          <a:p>
            <a:pPr algn="just"/>
            <a:r>
              <a:rPr lang="ru-RU" sz="1600" dirty="0" smtClean="0"/>
              <a:t>5-9 кадетские классы         - 324 чел., </a:t>
            </a:r>
          </a:p>
          <a:p>
            <a:pPr algn="just"/>
            <a:r>
              <a:rPr lang="ru-RU" sz="1600" dirty="0" smtClean="0"/>
              <a:t>10-11 профильные кадетские классы пограничных органов ФСБ России - 43 чел. </a:t>
            </a:r>
          </a:p>
          <a:p>
            <a:pPr algn="just"/>
            <a:r>
              <a:rPr lang="ru-RU" sz="1600" dirty="0" smtClean="0"/>
              <a:t>     </a:t>
            </a:r>
          </a:p>
          <a:p>
            <a:pPr algn="just"/>
            <a:r>
              <a:rPr lang="ru-RU" sz="1600" dirty="0" smtClean="0"/>
              <a:t> </a:t>
            </a:r>
          </a:p>
          <a:p>
            <a:pPr algn="just"/>
            <a:r>
              <a:rPr lang="ru-RU" sz="1600" dirty="0" smtClean="0"/>
              <a:t>Системная и целенаправленная работа педагогического коллектива способствует росту успеваемости обучающихся и качества знаний. Поступаемость в высшие учебные заведения составляет 90%, из них 60% - курсанты высших военно-учебных заведений различных силовых структур.  </a:t>
            </a:r>
          </a:p>
          <a:p>
            <a:pPr algn="just"/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14290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Муниципальное автономное общеобразовательное учреждение </a:t>
            </a:r>
            <a:br>
              <a:rPr lang="ru-RU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«Средняя общеобразовательная школа №4» городского округа </a:t>
            </a:r>
            <a:br>
              <a:rPr lang="ru-RU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город Стерлитамак Республики Башкортостан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чий стол 29.08.2018\коллаж для Андрея\Фото в центр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143248"/>
            <a:ext cx="6643734" cy="31152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270952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785794"/>
            <a:ext cx="21492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l="3630" t="7501" r="5616" b="2489"/>
          <a:stretch>
            <a:fillRect/>
          </a:stretch>
        </p:blipFill>
        <p:spPr bwMode="auto">
          <a:xfrm>
            <a:off x="6572264" y="714356"/>
            <a:ext cx="225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Открытие  монумента пограничникам г. Стерлитамак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6072206"/>
            <a:ext cx="85725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30 сентября 2016 г. в сквере им. Г.К.Жукова состоялось торжественное открытие памятника пограничникам. В праздничном мероприятии приняли участие начальник Управления ФСБ РФ по РБ, генерал-лейтенант Олег </a:t>
            </a:r>
            <a:r>
              <a:rPr lang="ru-RU" sz="1100" dirty="0" smtClean="0"/>
              <a:t>Гайденко</a:t>
            </a:r>
            <a:r>
              <a:rPr lang="ru-RU" sz="1100" dirty="0" smtClean="0"/>
              <a:t>, глава администрации города Владимир Куликов, ветеран пограничных войск, генерал-лейтенант </a:t>
            </a:r>
            <a:r>
              <a:rPr lang="ru-RU" sz="1100" dirty="0" smtClean="0"/>
              <a:t>Равиль</a:t>
            </a:r>
            <a:r>
              <a:rPr lang="ru-RU" sz="1100" dirty="0" smtClean="0"/>
              <a:t> Киреев, воспитанники профильных кадетских  классов пограничных органов ФСБ России, бывшие военнослужащие и активисты города. </a:t>
            </a:r>
          </a:p>
          <a:p>
            <a:endParaRPr lang="ru-RU" sz="11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Рабочий стол 29.08.2018\коллаж для Андрея\IMG_7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714356"/>
            <a:ext cx="3424896" cy="2520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Открытие бюста Героя Советского Союза В.Г. Недошивина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4810" y="3286124"/>
            <a:ext cx="27146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6  октября 2017 г. на территории отдела УФСБ России по РБ в г. Стерлитамаке в торжественной обстановке был открыт бюст Герою Советского Союза  Вениамину Георгиевичу Недошивину.  В мероприятии приняли участие руководство Управления ФСБ России по Республике Башкортостан, глава администрации ГО г.Стерлитамак, ветераны органов госбезопасности и кадеты школы №4.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2402"/>
          <a:stretch>
            <a:fillRect/>
          </a:stretch>
        </p:blipFill>
        <p:spPr bwMode="auto">
          <a:xfrm>
            <a:off x="7000892" y="3643314"/>
            <a:ext cx="1920000" cy="252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6577" t="19788"/>
          <a:stretch>
            <a:fillRect/>
          </a:stretch>
        </p:blipFill>
        <p:spPr bwMode="auto">
          <a:xfrm>
            <a:off x="428595" y="714355"/>
            <a:ext cx="440256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38129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Диплом 100 лучших школ 001.bmp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980728"/>
            <a:ext cx="2352776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Федорова\Pictures\Диплом 100 школ 2015 го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93"/>
          <a:stretch/>
        </p:blipFill>
        <p:spPr bwMode="auto">
          <a:xfrm>
            <a:off x="3203848" y="980728"/>
            <a:ext cx="2359918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Admin\Рабочий стол\Диплом, междунар.конк.Надежда планеты - 000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2329596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F:\Диплом Новаторство в образовании 00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3240000" cy="2359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Респ.конкурс\Диплом 100 лучш.школ-2014 001.bm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980728"/>
            <a:ext cx="250033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16633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Топ  100  лучших  школ России </a:t>
            </a:r>
          </a:p>
          <a:p>
            <a:pPr algn="ctr"/>
            <a:r>
              <a:rPr lang="ru-RU" sz="2200" b="1" dirty="0" smtClean="0">
                <a:solidFill>
                  <a:srgbClr val="FFFF00"/>
                </a:solidFill>
              </a:rPr>
              <a:t>в номинации «Лидер в сфере патриотического воспитания»</a:t>
            </a:r>
            <a:endParaRPr lang="ru-RU" sz="2200" b="1" dirty="0">
              <a:solidFill>
                <a:srgbClr val="FFFF00"/>
              </a:solidFill>
            </a:endParaRPr>
          </a:p>
        </p:txBody>
      </p:sp>
      <p:pic>
        <p:nvPicPr>
          <p:cNvPr id="52226" name="Picture 2" descr="C:\Users\User\Pictures\2016-01-28 Диплом Новаторство в образовании-2015\Диплом Новаторство в образовании-2015 00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429000"/>
            <a:ext cx="2427547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11935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9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Обобщение  и  распространение   положительного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опыта   работы</a:t>
            </a:r>
          </a:p>
        </p:txBody>
      </p:sp>
      <p:pic>
        <p:nvPicPr>
          <p:cNvPr id="1026" name="Picture 2" descr="C:\Users\User\Desktop\Свидетельства Крым\Свидетельство Крым-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2778588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User\Desktop\P316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94375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3568" y="4725144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Всероссийский практический форум</a:t>
            </a:r>
          </a:p>
          <a:p>
            <a:pPr algn="ctr"/>
            <a:r>
              <a:rPr lang="ru-RU" sz="1600" b="1" dirty="0" smtClean="0"/>
              <a:t>«Образование -2016», г. Москва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157192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Всероссийский образовательный форум </a:t>
            </a:r>
          </a:p>
          <a:p>
            <a:pPr algn="ctr"/>
            <a:r>
              <a:rPr lang="ru-RU" sz="1400" b="1" dirty="0" smtClean="0"/>
              <a:t>«Мы патриоты России!»,  Республика Крым, 2015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573325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 Опыт работы школы был представлен и обобщен директором Зиннатуллиной Р.Р. на учебно-методическом семинаре руководителей делегаций – представителей регионов Российской Федерации  по теме: «Гражданско-патриотическое воспитание молодёжи в современных условиях» на Всероссийском форуме  «Мы – патриоты России!», который проходил </a:t>
            </a:r>
          </a:p>
          <a:p>
            <a:r>
              <a:rPr lang="ru-RU" sz="1200" dirty="0" smtClean="0"/>
              <a:t>23-28 апреля 2015г. в Республике Крым.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4282" y="1268761"/>
            <a:ext cx="8643998" cy="1080119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Спасибо за внимание!</a:t>
            </a:r>
            <a:endParaRPr kumimoji="0" lang="ru-RU" sz="4400" b="1" i="0" u="none" strike="noStrike" kern="1200" cap="none" spc="0" normalizeH="0" baseline="0" noProof="0" dirty="0">
              <a:ln w="6350">
                <a:noFill/>
              </a:ln>
              <a:solidFill>
                <a:srgbClr val="FFFF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564904"/>
            <a:ext cx="8501090" cy="2900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1" dirty="0" smtClean="0"/>
              <a:t>МАОУ "СОШ №4"  ГО  г.Стерлитамак РБ</a:t>
            </a:r>
          </a:p>
          <a:p>
            <a:pPr algn="ctr" fontAlgn="base"/>
            <a:endParaRPr lang="ru-RU" dirty="0" smtClean="0"/>
          </a:p>
          <a:p>
            <a:pPr algn="ctr" fontAlgn="base"/>
            <a:r>
              <a:rPr lang="ru-RU" b="1" i="1" dirty="0" smtClean="0"/>
              <a:t>Почтовый адрес :  </a:t>
            </a:r>
            <a:r>
              <a:rPr lang="ru-RU" dirty="0" smtClean="0"/>
              <a:t>453124, Республика Башкортостан, </a:t>
            </a:r>
          </a:p>
          <a:p>
            <a:pPr algn="ctr" fontAlgn="base"/>
            <a:r>
              <a:rPr lang="ru-RU" dirty="0" smtClean="0"/>
              <a:t>город Стерлитамак, ул. Карла Маркса, 125</a:t>
            </a:r>
          </a:p>
          <a:p>
            <a:pPr algn="ctr" fontAlgn="base"/>
            <a:endParaRPr lang="ru-RU" sz="1050" dirty="0" smtClean="0"/>
          </a:p>
          <a:p>
            <a:pPr algn="ctr" fontAlgn="base"/>
            <a:r>
              <a:rPr lang="ru-RU" b="1" i="1" dirty="0" smtClean="0"/>
              <a:t>Электронная почта - </a:t>
            </a:r>
            <a:r>
              <a:rPr lang="ru-RU" dirty="0" smtClean="0"/>
              <a:t>soch4@mail.ru </a:t>
            </a:r>
          </a:p>
          <a:p>
            <a:pPr algn="ctr" fontAlgn="base"/>
            <a:endParaRPr lang="ru-RU" sz="1000" dirty="0" smtClean="0"/>
          </a:p>
          <a:p>
            <a:pPr algn="ctr" fontAlgn="base"/>
            <a:r>
              <a:rPr lang="ru-RU" b="1" i="1" dirty="0" smtClean="0"/>
              <a:t>Сайт</a:t>
            </a:r>
            <a:r>
              <a:rPr lang="ru-RU" i="1" dirty="0" smtClean="0"/>
              <a:t> </a:t>
            </a:r>
            <a:r>
              <a:rPr lang="ru-RU" b="1" i="1" dirty="0" smtClean="0"/>
              <a:t>-</a:t>
            </a:r>
            <a:r>
              <a:rPr lang="ru-RU" dirty="0" smtClean="0"/>
              <a:t> http://kadetstr.ru </a:t>
            </a:r>
          </a:p>
          <a:p>
            <a:pPr algn="ctr" fontAlgn="base"/>
            <a:endParaRPr lang="ru-RU" sz="1200" dirty="0" smtClean="0"/>
          </a:p>
          <a:p>
            <a:pPr algn="ctr" fontAlgn="base"/>
            <a:r>
              <a:rPr lang="ru-RU" b="1" i="1" dirty="0" smtClean="0"/>
              <a:t>Контактные телефоны - </a:t>
            </a:r>
            <a:r>
              <a:rPr lang="ru-RU" dirty="0" smtClean="0"/>
              <a:t>8(3473)25-16-96</a:t>
            </a:r>
          </a:p>
          <a:p>
            <a:pPr algn="ctr" fontAlgn="base"/>
            <a:r>
              <a:rPr lang="ru-RU" dirty="0" smtClean="0"/>
              <a:t>                                            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Муниципальное автономное общеобразовательное учреждение </a:t>
            </a:r>
            <a:br>
              <a:rPr lang="ru-RU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«Средняя общеобразовательная школа №4» городского округа </a:t>
            </a:r>
            <a:br>
              <a:rPr lang="ru-RU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город Стерлитамак Республики Башкортостан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22965" t="11340" r="35125" b="6450"/>
          <a:stretch>
            <a:fillRect/>
          </a:stretch>
        </p:blipFill>
        <p:spPr bwMode="auto">
          <a:xfrm>
            <a:off x="928662" y="1285860"/>
            <a:ext cx="158417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D:\Рабочий стол 29.08.2018\Фото-2017-18\Фото с воспитателями\IMG_909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428992" y="1142984"/>
            <a:ext cx="4817388" cy="252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3357562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Директор  </a:t>
            </a:r>
          </a:p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Зиннатуллина  Роза  Ринатовна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678" y="3643314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Сложилась определенная система военно-патриотического воспитания. </a:t>
            </a:r>
          </a:p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Созданы оптимальные условия для привлечения офицеров запаса.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4500570"/>
            <a:ext cx="3571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Педагогический  коллектив   -  51 чел. 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(из них  8 воспитателей кадетских классов)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Заместитель директора          -  4,5 шт.ед.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Педагог-психолог                      - 1  шт.ед.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Социальный педагог                - 1 шт.ед.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Старший вожатый                     - 1 шт.ед.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Имеют высшую категорию    - 23 чел.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Имеют первую категорию     - 20 чел.</a:t>
            </a:r>
          </a:p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Молодые специалисты           - 5 чел.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Контингент  обучающихся:</a:t>
            </a:r>
            <a:endParaRPr lang="ru-RU" sz="28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556792"/>
          <a:ext cx="82296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11663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Организация учебно-воспитательного процесса  в военизированной форме</a:t>
            </a:r>
            <a:endParaRPr lang="ru-RU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8" y="928670"/>
            <a:ext cx="32861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Кадеты соблюдают: </a:t>
            </a:r>
          </a:p>
          <a:p>
            <a:pPr>
              <a:buFontTx/>
              <a:buChar char="-"/>
            </a:pPr>
            <a:r>
              <a:rPr lang="ru-RU" sz="1400" dirty="0" smtClean="0"/>
              <a:t> традиции Вооруженных    </a:t>
            </a:r>
          </a:p>
          <a:p>
            <a:r>
              <a:rPr lang="ru-RU" sz="1400" dirty="0" smtClean="0"/>
              <a:t>  Сил  России;</a:t>
            </a:r>
          </a:p>
          <a:p>
            <a:r>
              <a:rPr lang="ru-RU" sz="1400" dirty="0" smtClean="0"/>
              <a:t>- военный этикет общения. </a:t>
            </a:r>
          </a:p>
          <a:p>
            <a:r>
              <a:rPr lang="ru-RU" sz="1400" dirty="0" smtClean="0"/>
              <a:t>  Изучают основы военной службы, </a:t>
            </a:r>
          </a:p>
          <a:p>
            <a:r>
              <a:rPr lang="ru-RU" sz="1400" dirty="0" smtClean="0"/>
              <a:t>  уставы Вооруженных Сил. </a:t>
            </a:r>
          </a:p>
          <a:p>
            <a:r>
              <a:rPr lang="ru-RU" sz="1400" dirty="0" smtClean="0"/>
              <a:t>  Занимаются  строевой,  огневой, </a:t>
            </a:r>
          </a:p>
          <a:p>
            <a:r>
              <a:rPr lang="ru-RU" sz="1400" dirty="0" smtClean="0"/>
              <a:t>  стрелковой и  физической   </a:t>
            </a:r>
          </a:p>
          <a:p>
            <a:r>
              <a:rPr lang="ru-RU" sz="1400" dirty="0" smtClean="0"/>
              <a:t>  подготовкой.</a:t>
            </a:r>
          </a:p>
          <a:p>
            <a:r>
              <a:rPr lang="ru-RU" sz="1400" dirty="0" smtClean="0"/>
              <a:t>  Выполняют нормативы по РХБЗ.</a:t>
            </a:r>
          </a:p>
          <a:p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571480"/>
            <a:ext cx="8286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девиз:  «Жизнь - Отечеству, Верность - Службе, Честь – Никому!»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5" descr="D:\Фото презентация\DSC_0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4062205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D:\Рабочий стол 29.08.2018\Фото-2017-18\Фото Занятия-2017\IMG_4917.JPG"/>
          <p:cNvPicPr>
            <a:picLocks noChangeAspect="1" noChangeArrowheads="1"/>
          </p:cNvPicPr>
          <p:nvPr/>
        </p:nvPicPr>
        <p:blipFill>
          <a:blip r:embed="rId3" cstate="print"/>
          <a:srcRect l="7560"/>
          <a:stretch>
            <a:fillRect/>
          </a:stretch>
        </p:blipFill>
        <p:spPr bwMode="auto">
          <a:xfrm>
            <a:off x="827584" y="4149080"/>
            <a:ext cx="3494248" cy="2520000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18123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28572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В учебный план  школы введены ОБЖ, основы военной службы и элективные курсы по профильным предметам.  Разработаны программы дополнительного образования по изучению основ военного дела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Picture 3" descr="D:\Фото презентация\IMG_4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05064"/>
            <a:ext cx="3399212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24744"/>
            <a:ext cx="2285089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H:\Тренеровка по РХБЗ участвовало 180 человек\DSC_2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071546"/>
            <a:ext cx="374441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73016"/>
            <a:ext cx="3421582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Спортивные секции и кружки</a:t>
            </a:r>
            <a:endParaRPr lang="ru-RU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49080"/>
            <a:ext cx="506499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5" descr="универсальный бой 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3234375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052736"/>
            <a:ext cx="4733381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3" descr="C:\Documents and Settings\Admin\Мои документы\Фото, Сочи, 2013\IMG_3596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00504"/>
            <a:ext cx="431954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Профильный кадетский класс пограничных органов </a:t>
            </a:r>
            <a:b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ФСБ  России </a:t>
            </a: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3314" name="Picture 2" descr="D:\Регина\DSC_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71934" y="3214686"/>
            <a:ext cx="4937760" cy="329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5" name="Picture 3" descr="DSCN1508"/>
          <p:cNvPicPr>
            <a:picLocks noChangeAspect="1" noChangeArrowheads="1"/>
          </p:cNvPicPr>
          <p:nvPr/>
        </p:nvPicPr>
        <p:blipFill>
          <a:blip r:embed="rId3" cstate="print">
            <a:lum bright="14000" contrast="10000"/>
          </a:blip>
          <a:srcRect/>
          <a:stretch>
            <a:fillRect/>
          </a:stretch>
        </p:blipFill>
        <p:spPr bwMode="auto">
          <a:xfrm>
            <a:off x="214282" y="1214422"/>
            <a:ext cx="3806474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16016" y="1844824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  <a:ea typeface="Times New Roman" pitchFamily="18" charset="0"/>
                <a:cs typeface="Arial" pitchFamily="34" charset="0"/>
              </a:rPr>
              <a:t>На основании  Постановления  администрации</a:t>
            </a:r>
          </a:p>
          <a:p>
            <a:r>
              <a:rPr lang="ru-RU" sz="1400" dirty="0" smtClean="0">
                <a:latin typeface="+mj-lt"/>
                <a:ea typeface="Times New Roman" pitchFamily="18" charset="0"/>
                <a:cs typeface="Arial" pitchFamily="34" charset="0"/>
              </a:rPr>
              <a:t>ГО г. Стерлитамак РБ № 822 от 28 апреля 2011г.</a:t>
            </a:r>
          </a:p>
          <a:p>
            <a:r>
              <a:rPr lang="ru-RU" sz="1400" dirty="0" smtClean="0">
                <a:latin typeface="+mj-lt"/>
                <a:ea typeface="Times New Roman" pitchFamily="18" charset="0"/>
                <a:cs typeface="Arial" pitchFamily="34" charset="0"/>
              </a:rPr>
              <a:t>с 01.09.2011г. в МАОУ  «СОШ №4» организован </a:t>
            </a:r>
          </a:p>
          <a:p>
            <a:r>
              <a:rPr lang="ru-RU" sz="1400" dirty="0" smtClean="0">
                <a:latin typeface="+mj-lt"/>
                <a:ea typeface="Times New Roman" pitchFamily="18" charset="0"/>
                <a:cs typeface="Arial" pitchFamily="34" charset="0"/>
              </a:rPr>
              <a:t>10-ый  профильный кадетский класс пограничных  органов ФСБ  России. </a:t>
            </a:r>
            <a:endParaRPr lang="ru-RU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293096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  <a:cs typeface="Aharoni" pitchFamily="2" charset="-79"/>
              </a:rPr>
              <a:t>      В 2011 году было заключено трехстороннее соглашение между УФСБ России по Республике Башкортостан, администрацией ГО г.Стерлитамак РБ, муниципальным автономным общеобразовательным учреждением «СОШ №4».</a:t>
            </a:r>
            <a:endParaRPr lang="ru-RU" sz="1400" dirty="0">
              <a:latin typeface="+mj-lt"/>
              <a:cs typeface="Aharoni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2832</TotalTime>
  <Words>1503</Words>
  <Application>Microsoft Office PowerPoint</Application>
  <PresentationFormat>Экран (4:3)</PresentationFormat>
  <Paragraphs>154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Фестиваль инновационных практик в образовании  Республика Башкортостан</vt:lpstr>
      <vt:lpstr>Муниципальное автономное общеобразовательное учреждение  «Средняя общеобразовательная школа №4» городского округа  город Стерлитамак Республики Башкортостан</vt:lpstr>
      <vt:lpstr>Слайд 3</vt:lpstr>
      <vt:lpstr>Муниципальное автономное общеобразовательное учреждение  «Средняя общеобразовательная школа №4» городского округа  город Стерлитамак Республики Башкортостан </vt:lpstr>
      <vt:lpstr>Контингент  обучающихся:</vt:lpstr>
      <vt:lpstr>Слайд 6</vt:lpstr>
      <vt:lpstr>Слайд 7</vt:lpstr>
      <vt:lpstr>Спортивные секции и кружки</vt:lpstr>
      <vt:lpstr>Профильный кадетский класс пограничных органов  ФСБ  России  </vt:lpstr>
      <vt:lpstr>День Знаний – 1 сентября</vt:lpstr>
      <vt:lpstr>Слайд 11</vt:lpstr>
      <vt:lpstr>Республиканская спартакиада «Слава Отечеству»</vt:lpstr>
      <vt:lpstr>Посвящение  в  кадеты</vt:lpstr>
      <vt:lpstr>Слайд 14</vt:lpstr>
      <vt:lpstr>Полевое занятие на стрельбище совместно с управлением ФСБ России по Республике Башкортостан</vt:lpstr>
      <vt:lpstr>Участие в праздничных мероприятиях, посвященных  Дню Победы</vt:lpstr>
      <vt:lpstr>День пограничника (парк Победы, Уфа)</vt:lpstr>
      <vt:lpstr>Встреча с представителями военной кафедры и учебного военного центра УГАТУ    (28 ноября 2017 г.) </vt:lpstr>
      <vt:lpstr>Всероссийская научно-практическая конференция  «Военно-патриотическое воспитание молодежи» (УГАТУ, г. Уфа)</vt:lpstr>
      <vt:lpstr>Отделение пограничного контроля «Уфа-аэропорт»</vt:lpstr>
      <vt:lpstr>В  Конгресс-холле  Первый форум «Образование будущего»  </vt:lpstr>
      <vt:lpstr>Межрегиональный  военно-патриотический слет «Эльбрусская зарница»  Кабардино-Балкарская Республика</vt:lpstr>
      <vt:lpstr>Чествование  кадет  МАОУ «СОШ №4»</vt:lpstr>
      <vt:lpstr>Региональный  этап  Всероссийской  военно-спортивной игры «Орленок»</vt:lpstr>
      <vt:lpstr>Совместное  участие  в  мероприятиях  гражданско-патриотической   направленности </vt:lpstr>
      <vt:lpstr>     3 июня 2014 г. в школе №4 состоялась  плановое мероприятие с участием начальника Управления ФСБ  РФ по Республике Башкортостан, генерал-лейтенанта О.Н. Гайденко, заместителя начальника Управления ФСБ  РФ по РБ, полковника   Ю.А. Вахнина, начальника отделения пограничного контроля «Уфа-аэропорт», подполковника  Бызова А.В.  Руководство Управления ФСБ России по Республике Башкортостан дало высокую оценку деятельности администрации и педагогического коллектива школы  по данному профилю.        </vt:lpstr>
      <vt:lpstr>  Военный комиссар РБ  генерал-майор  И.М.Харченко посетил г. Стерлитамак </vt:lpstr>
      <vt:lpstr>Участие во всероссийских, республиканских  и городских акциях</vt:lpstr>
      <vt:lpstr>Участие во всероссийских и республиканских акциях</vt:lpstr>
      <vt:lpstr>  Открытие  монумента пограничникам г. Стерлитамак </vt:lpstr>
      <vt:lpstr>Открытие бюста Героя Советского Союза В.Г. Недошивина</vt:lpstr>
      <vt:lpstr>Слайд 32</vt:lpstr>
      <vt:lpstr>Слайд 33</vt:lpstr>
      <vt:lpstr>Слайд 34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Федорова</dc:creator>
  <cp:lastModifiedBy>User</cp:lastModifiedBy>
  <cp:revision>313</cp:revision>
  <dcterms:created xsi:type="dcterms:W3CDTF">2016-03-21T10:13:03Z</dcterms:created>
  <dcterms:modified xsi:type="dcterms:W3CDTF">2018-12-07T10:47:08Z</dcterms:modified>
</cp:coreProperties>
</file>