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30" r:id="rId2"/>
    <p:sldId id="264" r:id="rId3"/>
    <p:sldId id="329" r:id="rId4"/>
    <p:sldId id="268" r:id="rId5"/>
    <p:sldId id="269" r:id="rId6"/>
    <p:sldId id="270" r:id="rId7"/>
    <p:sldId id="303" r:id="rId8"/>
    <p:sldId id="271" r:id="rId9"/>
    <p:sldId id="258" r:id="rId10"/>
    <p:sldId id="279" r:id="rId11"/>
    <p:sldId id="276" r:id="rId12"/>
    <p:sldId id="294" r:id="rId13"/>
    <p:sldId id="290" r:id="rId14"/>
    <p:sldId id="298" r:id="rId15"/>
    <p:sldId id="299" r:id="rId16"/>
    <p:sldId id="280" r:id="rId17"/>
    <p:sldId id="293" r:id="rId18"/>
    <p:sldId id="287" r:id="rId19"/>
    <p:sldId id="296" r:id="rId20"/>
    <p:sldId id="277" r:id="rId21"/>
    <p:sldId id="295" r:id="rId22"/>
    <p:sldId id="304" r:id="rId23"/>
    <p:sldId id="309" r:id="rId24"/>
    <p:sldId id="312" r:id="rId25"/>
    <p:sldId id="317" r:id="rId26"/>
    <p:sldId id="307" r:id="rId27"/>
    <p:sldId id="316" r:id="rId28"/>
    <p:sldId id="314" r:id="rId29"/>
    <p:sldId id="313" r:id="rId30"/>
    <p:sldId id="300" r:id="rId31"/>
    <p:sldId id="320" r:id="rId32"/>
    <p:sldId id="326" r:id="rId33"/>
    <p:sldId id="328" r:id="rId34"/>
    <p:sldId id="327" r:id="rId35"/>
    <p:sldId id="324" r:id="rId36"/>
    <p:sldId id="323" r:id="rId37"/>
    <p:sldId id="32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6"/>
    <a:srgbClr val="000099"/>
    <a:srgbClr val="7E0870"/>
    <a:srgbClr val="AFF0F7"/>
    <a:srgbClr val="66E3F0"/>
    <a:srgbClr val="F20000"/>
    <a:srgbClr val="0000FF"/>
    <a:srgbClr val="CA2430"/>
    <a:srgbClr val="FFFF66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99" d="100"/>
          <a:sy n="99" d="100"/>
        </p:scale>
        <p:origin x="-2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E79C7-38D2-47C0-A9F4-D63FD54CD7F8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BC459-E07E-405A-AB51-821BAA16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0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54B7C-B1D5-408C-85ED-D0089C9C851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88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58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9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0A186-5C99-4D41-90D8-21368A084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3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5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73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8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7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48698-0E57-4EA5-82A8-B58FC3DB8460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4D719-3508-41E7-A164-446A4D086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13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Соколова Л.З\ФОТО_Марина Сергеевна\Фасад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76" y="548680"/>
            <a:ext cx="7059295" cy="3971925"/>
          </a:xfrm>
          <a:prstGeom prst="rect">
            <a:avLst/>
          </a:prstGeom>
          <a:ln>
            <a:noFill/>
          </a:ln>
          <a:effectLst>
            <a:outerShdw blurRad="292100" dist="139700" dir="168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4797152"/>
            <a:ext cx="842493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96"/>
                </a:solidFill>
              </a:rPr>
              <a:t>Муниципальное бюджетное общеобразовательное учреждение </a:t>
            </a:r>
            <a:endParaRPr lang="ru-RU" sz="2000" b="1" dirty="0" smtClean="0">
              <a:solidFill>
                <a:srgbClr val="000096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96"/>
                </a:solidFill>
              </a:rPr>
              <a:t>Старогородковскоя средняя общеобразовательная  </a:t>
            </a:r>
            <a:r>
              <a:rPr lang="ru-RU" sz="2400" b="1" dirty="0">
                <a:solidFill>
                  <a:srgbClr val="000096"/>
                </a:solidFill>
              </a:rPr>
              <a:t>школа </a:t>
            </a:r>
            <a:endParaRPr lang="ru-RU" sz="2400" b="1" dirty="0" smtClean="0">
              <a:solidFill>
                <a:srgbClr val="000096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96"/>
                </a:solidFill>
              </a:rPr>
              <a:t>Одинцовского </a:t>
            </a:r>
            <a:r>
              <a:rPr lang="ru-RU" sz="2400" b="1" dirty="0">
                <a:solidFill>
                  <a:srgbClr val="000096"/>
                </a:solidFill>
              </a:rPr>
              <a:t>городского </a:t>
            </a:r>
            <a:r>
              <a:rPr lang="ru-RU" sz="2400" b="1" dirty="0" smtClean="0">
                <a:solidFill>
                  <a:srgbClr val="000096"/>
                </a:solidFill>
              </a:rPr>
              <a:t>округа </a:t>
            </a:r>
          </a:p>
          <a:p>
            <a:pPr algn="ctr"/>
            <a:r>
              <a:rPr lang="ru-RU" sz="2400" b="1" dirty="0" smtClean="0">
                <a:solidFill>
                  <a:srgbClr val="000096"/>
                </a:solidFill>
              </a:rPr>
              <a:t>Московской области</a:t>
            </a:r>
            <a:endParaRPr lang="ru-RU" sz="2400" b="1" dirty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6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39897"/>
            <a:ext cx="3463002" cy="259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:\Users\303\Documents\Фото паспорт\P10105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05" y="2979144"/>
            <a:ext cx="3366128" cy="252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49480" cy="9361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сформирована информационная образовательная среда, которая является одним из условий достижения нового качества образования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303\Desktop\Новая папка\Фото ИОС\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482">
            <a:off x="5451405" y="1027027"/>
            <a:ext cx="3432381" cy="257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303\Desktop\Новая папка\Фото ИОС\P10008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9" y="4223194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326">
            <a:off x="685496" y="1048217"/>
            <a:ext cx="3314229" cy="239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9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76672"/>
            <a:ext cx="4389884" cy="23042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Современная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инфраструктура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школы способствует организации и успешной реализации учебно-воспитательного процесса. В стенах школы нашим детям  комфортно, безопасно и интересно.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2">
                  <a:lumMod val="1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4098" name="Picture 2" descr="C:\Users\303\Desktop\Новая папка\инфрастр\2 Фото Старогородковская сош\каб химии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1" y="2852936"/>
            <a:ext cx="403542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303\Documents\Фото паспорт\фото школа стандарт\Ю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9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9" y="260648"/>
            <a:ext cx="4041775" cy="3030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13" y="260648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16700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713" y="3521923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8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3526419"/>
            <a:ext cx="403542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81731"/>
            <a:ext cx="4035425" cy="270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26419"/>
            <a:ext cx="403542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74" y="116632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79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8561" r="36105"/>
          <a:stretch/>
        </p:blipFill>
        <p:spPr>
          <a:xfrm rot="493811">
            <a:off x="6307928" y="281095"/>
            <a:ext cx="2448272" cy="330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 descr="C:\Users\303\Desktop\1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9849"/>
            <a:ext cx="4081425" cy="306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206719"/>
            <a:ext cx="2492341" cy="11430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Использование современных педагогических технологий делают уроки  эффективными и интересными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779"/>
            <a:ext cx="3823509" cy="286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303\Desktop\л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68" y="3528232"/>
            <a:ext cx="4126703" cy="3095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3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C:\Users\303\Desktop\ор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863">
            <a:off x="418594" y="260648"/>
            <a:ext cx="2628447" cy="356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303\Desktop\1\1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93643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2843808" y="404664"/>
            <a:ext cx="2736304" cy="1431032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Интеллектуальному развитию учащихся способствуют занятия на элективных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курсах и вкружках дополнительного образования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8" name="Picture 9" descr="C:\Users\303\Desktop\ап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21971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C:\Users\303\Desktop\ФОТО\ШФ\IMG_138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2" y="3717032"/>
            <a:ext cx="4294422" cy="293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SC013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46" y="3604886"/>
            <a:ext cx="4033838" cy="3025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2" name="Picture 6" descr="DSC013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7" y="372009"/>
            <a:ext cx="4033837" cy="3025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3" descr="K:\БАРВИХА фото\Фото школа\ФОТО ОНПК\P1000894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390" y="3628996"/>
            <a:ext cx="3929090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68646" y="75982"/>
            <a:ext cx="3163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Школьные научные  общества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«Эрудит</a:t>
            </a:r>
            <a:r>
              <a:rPr lang="ru-RU" dirty="0" smtClean="0">
                <a:solidFill>
                  <a:schemeClr val="bg1"/>
                </a:solidFill>
              </a:rPr>
              <a:t>» и «Умка»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C:\Users\303\Documents\Фото школа\ФОТО Конференция 23.04.17\DSC_00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2" y="754684"/>
            <a:ext cx="3824605" cy="254317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03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C:\Users\303\Desktop\Новая папка\P101060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816424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303\Desktop\Новая папка\Уроки\P10105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74441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303\Desktop\1\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883379" cy="2582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5" descr="C:\Users\303\Desktop\1\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4971"/>
            <a:ext cx="3816424" cy="286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75656" y="116632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кружках и внеурочная деятельность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творческому развитию детей</a:t>
            </a:r>
          </a:p>
        </p:txBody>
      </p:sp>
    </p:spTree>
    <p:extLst>
      <p:ext uri="{BB962C8B-B14F-4D97-AF65-F5344CB8AC3E}">
        <p14:creationId xmlns:p14="http://schemas.microsoft.com/office/powerpoint/2010/main" val="17182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 txBox="1">
            <a:spLocks/>
          </p:cNvSpPr>
          <p:nvPr/>
        </p:nvSpPr>
        <p:spPr>
          <a:xfrm>
            <a:off x="466177" y="44624"/>
            <a:ext cx="8229600" cy="547367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buFont typeface="Wingdings 3"/>
              <a:buNone/>
            </a:pPr>
            <a:r>
              <a:rPr lang="ru-RU" b="1" i="1" dirty="0" smtClean="0">
                <a:latin typeface="Georgia" panose="02040502050405020303" pitchFamily="18" charset="0"/>
              </a:rPr>
              <a:t>Школьная медиатека</a:t>
            </a: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0" y="657628"/>
            <a:ext cx="3922653" cy="2941990"/>
          </a:xfrm>
          <a:prstGeom prst="rect">
            <a:avLst/>
          </a:prstGeom>
          <a:ln w="28575">
            <a:solidFill>
              <a:srgbClr val="00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889" y="651568"/>
            <a:ext cx="3938812" cy="2954109"/>
          </a:xfrm>
          <a:prstGeom prst="rect">
            <a:avLst/>
          </a:prstGeom>
          <a:ln w="28575">
            <a:solidFill>
              <a:srgbClr val="00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6" y="3770973"/>
            <a:ext cx="3922653" cy="2941990"/>
          </a:xfrm>
          <a:prstGeom prst="rect">
            <a:avLst/>
          </a:prstGeom>
          <a:ln w="28575">
            <a:solidFill>
              <a:srgbClr val="0000D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303\Desktop\ФОТО\ШФ\IMG_122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04" y="3770973"/>
            <a:ext cx="4399972" cy="309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5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041" y="620688"/>
            <a:ext cx="4258816" cy="1138138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latin typeface="Georgia" panose="02040502050405020303" pitchFamily="18" charset="0"/>
              </a:rPr>
              <a:t>Школьная</a:t>
            </a:r>
            <a:br>
              <a:rPr lang="ru-RU" sz="2800" b="1" i="1" dirty="0" smtClean="0">
                <a:latin typeface="Georgia" panose="02040502050405020303" pitchFamily="18" charset="0"/>
              </a:rPr>
            </a:br>
            <a:r>
              <a:rPr lang="ru-RU" sz="2800" b="1" i="1" dirty="0" smtClean="0">
                <a:latin typeface="Georgia" panose="02040502050405020303" pitchFamily="18" charset="0"/>
              </a:rPr>
              <a:t>               столовая</a:t>
            </a:r>
            <a:endParaRPr lang="ru-RU" sz="2800" b="1" i="1" dirty="0">
              <a:latin typeface="Georgia" panose="02040502050405020303" pitchFamily="18" charset="0"/>
            </a:endParaRPr>
          </a:p>
        </p:txBody>
      </p:sp>
      <p:pic>
        <p:nvPicPr>
          <p:cNvPr id="12290" name="Picture 2" descr="C:\Users\303\Desktop\1\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46" y="364502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05" y="241350"/>
            <a:ext cx="4041524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303\Desktop\1\ф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230389" cy="3172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160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096" y="-963488"/>
            <a:ext cx="11144250" cy="75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461824"/>
            <a:ext cx="558011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  <a:cs typeface="Times New Roman"/>
              </a:rPr>
              <a:t>	Школа — это мастерская, где формируется мысль подрастающего поколения, надо крепко держать ее в руках, если не хочешь выпустить из рук будущее.</a:t>
            </a:r>
            <a:endParaRPr lang="ru-RU" sz="2400" b="1" i="1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3645024"/>
            <a:ext cx="1744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Анри Барбюс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63072"/>
            <a:ext cx="3786187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5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303\Desktop\Новая папка\Фото Старогородковская сош\шк музе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25" y="639852"/>
            <a:ext cx="4357663" cy="2917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8" y="3789040"/>
            <a:ext cx="4362366" cy="2919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9106" y="116632"/>
            <a:ext cx="3634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Georgia" panose="02040502050405020303" pitchFamily="18" charset="0"/>
              </a:rPr>
              <a:t>Школьный музей</a:t>
            </a:r>
          </a:p>
        </p:txBody>
      </p:sp>
      <p:pic>
        <p:nvPicPr>
          <p:cNvPr id="8" name="Picture 2" descr="C:\Users\303\Desktop\1\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5259"/>
            <a:ext cx="3844103" cy="2883077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303\Desktop\1\ю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78126"/>
            <a:ext cx="3860754" cy="2895566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836712"/>
            <a:ext cx="2304256" cy="151216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Georgia" panose="02040502050405020303" pitchFamily="18" charset="0"/>
              </a:rPr>
              <a:t>Зоны отдыха</a:t>
            </a:r>
            <a:endParaRPr lang="ru-RU" sz="2800" b="1" i="1" dirty="0">
              <a:latin typeface="Georgia" panose="02040502050405020303" pitchFamily="18" charset="0"/>
            </a:endParaRPr>
          </a:p>
        </p:txBody>
      </p:sp>
      <p:pic>
        <p:nvPicPr>
          <p:cNvPr id="10244" name="Picture 4" descr="C:\Users\303\Desktop\1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46579" cy="288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303\Desktop\1\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827989" cy="287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53" y="3573016"/>
            <a:ext cx="3816424" cy="286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502">
            <a:off x="6037051" y="239947"/>
            <a:ext cx="2808312" cy="3738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0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3240360" cy="41764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b="1" dirty="0">
                <a:latin typeface="Gabriola" panose="04040605051002020D02" pitchFamily="82" charset="0"/>
              </a:rPr>
              <a:t>Воспитательная  работа </a:t>
            </a:r>
            <a:endParaRPr lang="ru-RU" sz="2800" b="1" dirty="0" smtClean="0">
              <a:latin typeface="Gabriola" panose="04040605051002020D02" pitchFamily="82" charset="0"/>
            </a:endParaRPr>
          </a:p>
          <a:p>
            <a:pPr>
              <a:spcBef>
                <a:spcPts val="0"/>
              </a:spcBef>
            </a:pPr>
            <a:r>
              <a:rPr lang="ru-RU" sz="2800" b="1" dirty="0" smtClean="0">
                <a:latin typeface="Gabriola" panose="04040605051002020D02" pitchFamily="82" charset="0"/>
              </a:rPr>
              <a:t>в  </a:t>
            </a:r>
            <a:r>
              <a:rPr lang="ru-RU" sz="2800" b="1" dirty="0">
                <a:latin typeface="Gabriola" panose="04040605051002020D02" pitchFamily="82" charset="0"/>
              </a:rPr>
              <a:t>школе способствует умственному, </a:t>
            </a:r>
            <a:r>
              <a:rPr lang="ru-RU" sz="2800" b="1" dirty="0" smtClean="0">
                <a:latin typeface="Gabriola" panose="04040605051002020D02" pitchFamily="82" charset="0"/>
              </a:rPr>
              <a:t>    нравственному</a:t>
            </a:r>
            <a:r>
              <a:rPr lang="ru-RU" sz="2800" b="1" dirty="0">
                <a:latin typeface="Gabriola" panose="04040605051002020D02" pitchFamily="82" charset="0"/>
              </a:rPr>
              <a:t>, </a:t>
            </a:r>
            <a:r>
              <a:rPr lang="ru-RU" sz="2800" b="1" dirty="0" smtClean="0">
                <a:latin typeface="Gabriola" panose="04040605051002020D02" pitchFamily="82" charset="0"/>
              </a:rPr>
              <a:t>эмоциональному </a:t>
            </a:r>
            <a:r>
              <a:rPr lang="ru-RU" sz="2800" b="1" dirty="0">
                <a:latin typeface="Gabriola" panose="04040605051002020D02" pitchFamily="82" charset="0"/>
              </a:rPr>
              <a:t>и физическому развитию личности, всемерному расрыватию ее творческих возможностей, обеспечивает разнообразные условия для расцвета индивидуальности </a:t>
            </a:r>
            <a:r>
              <a:rPr lang="ru-RU" sz="2800" b="1" dirty="0" smtClean="0">
                <a:latin typeface="Gabriola" panose="04040605051002020D02" pitchFamily="82" charset="0"/>
              </a:rPr>
              <a:t> ребенка</a:t>
            </a:r>
            <a:endParaRPr lang="ru-RU" sz="2800" b="1" dirty="0">
              <a:latin typeface="Gabriola" panose="04040605051002020D02" pitchFamily="82" charset="0"/>
            </a:endParaRPr>
          </a:p>
          <a:p>
            <a:endParaRPr lang="ru-RU" sz="2400" b="1" dirty="0">
              <a:latin typeface="Gabriola" panose="04040605051002020D02" pitchFamily="82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001">
            <a:off x="3426469" y="313867"/>
            <a:ext cx="4970075" cy="3307225"/>
          </a:xfrm>
          <a:prstGeom prst="rect">
            <a:avLst/>
          </a:prstGeom>
          <a:ln w="38100">
            <a:solidFill>
              <a:srgbClr val="66E3F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11" y="3373655"/>
            <a:ext cx="4951946" cy="3295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66E3F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67544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Патриотическое направление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303\Desktop\ФОТО ВВ\СТЕНД началка\Блёскина\Патриотическое воспитание\imageCA2WKFL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74441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303\Desktop\ФОТО ВВ\СТЕНД началка\Блёскина\Патриотическое воспитание\imageCA8M1OG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74441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303\Desktop\ФОТО ВВ\СТЕНД началка\Блёскина\Патриотическое воспитание\imageCAARRPDX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9449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C:\Users\303\Desktop\ФОТО ВВ\СТЕНД началка\Блёскина\Патриотическое воспитание\imageCAM4ZDQP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732857" cy="279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303\Desktop\ФОТО ВВ\СТЕНД началка\Дла выставки 4Г\4Г День Народного Единства\IMG_03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028644" cy="302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303\Desktop\ФОТО ВВ\СТЕНД началка\Копия Бердышева ОП\кл часы\День победы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24655" cy="309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303\Documents\1 ФОТО\P101055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105839" cy="307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432047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31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80926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Духовно-нравственное направление</a:t>
            </a:r>
            <a:endParaRPr lang="ru-RU" sz="2800" b="1" i="1" dirty="0"/>
          </a:p>
        </p:txBody>
      </p:sp>
      <p:pic>
        <p:nvPicPr>
          <p:cNvPr id="5" name="Picture 4" descr="C:\Users\303\Desktop\ФОТО ВВ\СТЕНД началка\Копия Бердышева ОП\кл часы\4 класс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273550" cy="320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34" y="1268760"/>
            <a:ext cx="3352800" cy="812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8"/>
            <a:ext cx="427355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471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Конный клуб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(руководитель - учитель биологии Лобова А.В.)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303\Desktop\ФОТО ВВ\выставка рф\конный клуб\IMG_06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672408" cy="2754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303\Desktop\ФОТО ВВ\выставка рф\конный клуб\Pic_0607_0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364840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C:\Users\303\Desktop\ФОТО ВВ\выставка рф\конный клуб\jQN2RLhT0UQ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2952328" cy="516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750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E:\Фото 2015-2016\Горнова\IMG_456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949995" cy="296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644008" y="188640"/>
            <a:ext cx="4053136" cy="706090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Трудовое направление</a:t>
            </a:r>
            <a:endParaRPr lang="ru-RU" sz="2800" b="1" i="1" dirty="0"/>
          </a:p>
        </p:txBody>
      </p:sp>
      <p:pic>
        <p:nvPicPr>
          <p:cNvPr id="15362" name="Picture 2" descr="C:\Users\303\Desktop\ФОТО ВВ\СТЕНД началка\субботник\101MSDCF\DSC022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960440" cy="263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303\Desktop\ФОТО\ШФ\IMG_134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2808312" cy="4490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5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15110" y="69959"/>
            <a:ext cx="8229600" cy="63408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Эстетическое направление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r="9602" b="33969"/>
          <a:stretch/>
        </p:blipFill>
        <p:spPr>
          <a:xfrm rot="21276608">
            <a:off x="95561" y="794511"/>
            <a:ext cx="5029382" cy="2739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64704"/>
            <a:ext cx="3888432" cy="307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073630" cy="305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C:\Users\303\Desktop\2018-2019\Стандарт директора май 2018\Стандарт директора АРХИВ\ФОТО Стандарт директора\День открытых дверей 2016\IMG_065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3905250" cy="284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1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9E47"/>
            </a:gs>
            <a:gs pos="50000">
              <a:srgbClr val="FFFF66"/>
            </a:gs>
            <a:gs pos="100000">
              <a:srgbClr val="F20000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55576" y="3068960"/>
            <a:ext cx="8229600" cy="634082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Работа кружка «Красный, желтый, зеленый»</a:t>
            </a:r>
            <a:endParaRPr lang="ru-RU" sz="2400" b="1" i="1" dirty="0"/>
          </a:p>
        </p:txBody>
      </p:sp>
      <p:pic>
        <p:nvPicPr>
          <p:cNvPr id="7" name="Picture 3" descr="C:\Users\303\Desktop\ФОТО ВВ\СТЕНД началка\Болдова Лидия Фёдоровна\ПДД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926"/>
            <a:ext cx="4526271" cy="2546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6" name="Picture 2" descr="C:\Users\303\Desktop\ФОТО ВВ\СТЕНД началка\Дла выставки 4Г\4Г День Народного Единства\IMG_0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76" y="260648"/>
            <a:ext cx="3672408" cy="275430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303\Desktop\ФОТО ВВ\СТЕНД началка\Копия Бердышева ОП\кл часы\ПДД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611355" cy="270851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303\Desktop\ФОТО ВВ\СТЕНД началка\фото лагеря 2011\P10103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76" y="3717032"/>
            <a:ext cx="3648404" cy="273630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9DB7E5"/>
            </a:gs>
            <a:gs pos="9000">
              <a:srgbClr val="CA2430"/>
            </a:gs>
            <a:gs pos="50000">
              <a:srgbClr val="0000FF"/>
            </a:gs>
            <a:gs pos="100000">
              <a:srgbClr val="F20000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84784"/>
            <a:ext cx="4041775" cy="50405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i="1" dirty="0">
                <a:solidFill>
                  <a:schemeClr val="bg1"/>
                </a:solidFill>
              </a:rPr>
              <a:t>Совершенствование содержания и технологий </a:t>
            </a:r>
            <a:r>
              <a:rPr lang="ru-RU" sz="2000" b="1" i="1" dirty="0" smtClean="0">
                <a:solidFill>
                  <a:schemeClr val="bg1"/>
                </a:solidFill>
              </a:rPr>
              <a:t>образования</a:t>
            </a:r>
          </a:p>
          <a:p>
            <a:pPr>
              <a:lnSpc>
                <a:spcPct val="90000"/>
              </a:lnSpc>
            </a:pPr>
            <a:endParaRPr lang="ru-RU" sz="2000" b="1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Создание системы поиска и поддержки талантливых </a:t>
            </a:r>
            <a:r>
              <a:rPr lang="ru-RU" sz="2000" b="1" i="1" dirty="0" smtClean="0">
                <a:solidFill>
                  <a:schemeClr val="bg1"/>
                </a:solidFill>
              </a:rPr>
              <a:t>детей</a:t>
            </a:r>
          </a:p>
          <a:p>
            <a:endParaRPr lang="ru-RU" sz="2000" b="1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Создание современной инфраструктуры </a:t>
            </a:r>
            <a:r>
              <a:rPr lang="ru-RU" sz="2000" b="1" i="1" dirty="0" smtClean="0">
                <a:solidFill>
                  <a:schemeClr val="bg1"/>
                </a:solidFill>
              </a:rPr>
              <a:t>школы</a:t>
            </a:r>
          </a:p>
          <a:p>
            <a:endParaRPr lang="ru-RU" sz="2000" b="1" i="1" dirty="0">
              <a:solidFill>
                <a:schemeClr val="bg1"/>
              </a:solidFill>
            </a:endParaRPr>
          </a:p>
          <a:p>
            <a:r>
              <a:rPr lang="ru-RU" sz="2000" b="1" i="1" dirty="0">
                <a:solidFill>
                  <a:schemeClr val="bg1"/>
                </a:solidFill>
              </a:rPr>
              <a:t>Сохранение и укрепление здоровья субъектов образовательного процесса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3563888" y="38911"/>
            <a:ext cx="5400600" cy="1052836"/>
          </a:xfrm>
        </p:spPr>
        <p:txBody>
          <a:bodyPr anchor="ctr"/>
          <a:lstStyle/>
          <a:p>
            <a:pPr algn="ctr"/>
            <a:r>
              <a:rPr lang="ru-RU" i="1" dirty="0" smtClean="0">
                <a:solidFill>
                  <a:srgbClr val="FFFF00"/>
                </a:solidFill>
                <a:latin typeface="Georgia" pitchFamily="18" charset="0"/>
              </a:rPr>
              <a:t>Приоритетные  направления </a:t>
            </a:r>
          </a:p>
          <a:p>
            <a:pPr algn="ctr"/>
            <a:r>
              <a:rPr lang="ru-RU" i="1" dirty="0" smtClean="0">
                <a:solidFill>
                  <a:srgbClr val="FFFF00"/>
                </a:solidFill>
                <a:latin typeface="Georgia" pitchFamily="18" charset="0"/>
              </a:rPr>
              <a:t>            Программы развития</a:t>
            </a:r>
          </a:p>
        </p:txBody>
      </p:sp>
      <p:pic>
        <p:nvPicPr>
          <p:cNvPr id="5123" name="Picture 3" descr="C:\Users\303\Desktop\ФОТО\коллаж 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271752" cy="6042464"/>
          </a:xfrm>
          <a:prstGeom prst="rect">
            <a:avLst/>
          </a:prstGeom>
          <a:ln w="28575">
            <a:solidFill>
              <a:srgbClr val="33CC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1389" y="158967"/>
            <a:ext cx="5105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Спортивное направление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4" y="3820035"/>
            <a:ext cx="3704928" cy="2774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29">
            <a:off x="4370173" y="806805"/>
            <a:ext cx="4572000" cy="291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303\Desktop\ФОТО\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5" y="712784"/>
            <a:ext cx="3860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303\Desktop\2018-2019\Стандарт директора май 2018\Стандарт директора АРХИВ\ФОТО Стандарт директора\День открытых дверей 2016\IMG_064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90" y="3579011"/>
            <a:ext cx="3361026" cy="305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25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                </a:t>
            </a:r>
            <a:r>
              <a:rPr lang="ru-RU" sz="2800" b="1" dirty="0" smtClean="0"/>
              <a:t>Учителями славится Россия.</a:t>
            </a:r>
            <a:br>
              <a:rPr lang="ru-RU" sz="2800" b="1" dirty="0" smtClean="0"/>
            </a:br>
            <a:r>
              <a:rPr lang="ru-RU" sz="2800" b="1" dirty="0" smtClean="0"/>
              <a:t>                                         Ученики приносят славу ей.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871652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Наши выпускники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844824"/>
            <a:ext cx="52565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Председатель Государственного </a:t>
            </a:r>
            <a:r>
              <a:rPr lang="ru-RU" sz="2000" b="1" dirty="0" smtClean="0">
                <a:solidFill>
                  <a:schemeClr val="bg1"/>
                </a:solidFill>
              </a:rPr>
              <a:t>таможенного </a:t>
            </a:r>
            <a:r>
              <a:rPr lang="ru-RU" sz="2000" b="1" dirty="0">
                <a:solidFill>
                  <a:schemeClr val="bg1"/>
                </a:solidFill>
              </a:rPr>
              <a:t>комитета (1999-2004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Чрезвычайный и Полномочный Посол Российской Федерации в Республике Словении (</a:t>
            </a:r>
            <a:r>
              <a:rPr lang="ru-RU" sz="2000" b="1" dirty="0">
                <a:solidFill>
                  <a:schemeClr val="bg1"/>
                </a:solidFill>
              </a:rPr>
              <a:t>2004-2009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</a:rPr>
              <a:t>Генеральный директор Министерства иностранных дел Российской Федерации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      (</a:t>
            </a:r>
            <a:r>
              <a:rPr lang="ru-RU" sz="2000" b="1" dirty="0">
                <a:solidFill>
                  <a:schemeClr val="bg1"/>
                </a:solidFill>
              </a:rPr>
              <a:t>2009-2012</a:t>
            </a:r>
            <a:r>
              <a:rPr lang="ru-RU" sz="2000" b="1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Чрезвычайный и Полномочный Посол Российской </a:t>
            </a:r>
            <a:r>
              <a:rPr lang="ru-RU" sz="2000" b="1" dirty="0" smtClean="0">
                <a:solidFill>
                  <a:schemeClr val="bg1"/>
                </a:solidFill>
              </a:rPr>
              <a:t>Федерации в королевстве Дания (</a:t>
            </a:r>
            <a:r>
              <a:rPr lang="ru-RU" sz="2000" b="1" dirty="0">
                <a:solidFill>
                  <a:schemeClr val="bg1"/>
                </a:solidFill>
              </a:rPr>
              <a:t>с 2012 г.)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05" y="6093295"/>
            <a:ext cx="4134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Михаил Валентинович Ванин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303\Desktop\Л\фон\3e6ca9dbf182c4cae6c454470d67c4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371"/>
            <a:ext cx="3099974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941168"/>
            <a:ext cx="4752528" cy="1584176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000099"/>
                </a:solidFill>
              </a:rPr>
              <a:t>Георгий Патарая</a:t>
            </a:r>
            <a:br>
              <a:rPr lang="ru-RU" sz="2200" b="1" i="1" dirty="0" smtClean="0">
                <a:solidFill>
                  <a:srgbClr val="000099"/>
                </a:solidFill>
              </a:rPr>
            </a:br>
            <a:r>
              <a:rPr lang="ru-RU" sz="2000" b="1" dirty="0" smtClean="0">
                <a:solidFill>
                  <a:srgbClr val="000099"/>
                </a:solidFill>
              </a:rPr>
              <a:t>Мастер </a:t>
            </a:r>
            <a:r>
              <a:rPr lang="ru-RU" sz="2000" b="1" dirty="0">
                <a:solidFill>
                  <a:srgbClr val="000099"/>
                </a:solidFill>
              </a:rPr>
              <a:t>спорта международного </a:t>
            </a:r>
            <a:r>
              <a:rPr lang="ru-RU" sz="2000" b="1" dirty="0" smtClean="0">
                <a:solidFill>
                  <a:srgbClr val="000099"/>
                </a:solidFill>
              </a:rPr>
              <a:t>класса России</a:t>
            </a:r>
            <a:r>
              <a:rPr lang="ru-RU" sz="2000" b="1" dirty="0">
                <a:solidFill>
                  <a:srgbClr val="000099"/>
                </a:solidFill>
              </a:rPr>
              <a:t>, победитель первенства мира </a:t>
            </a:r>
            <a:r>
              <a:rPr lang="ru-RU" sz="2000" b="1" dirty="0" smtClean="0">
                <a:solidFill>
                  <a:srgbClr val="000099"/>
                </a:solidFill>
              </a:rPr>
              <a:t>(2012г.), трехкратный </a:t>
            </a:r>
            <a:r>
              <a:rPr lang="ru-RU" sz="2000" b="1" dirty="0">
                <a:solidFill>
                  <a:srgbClr val="000099"/>
                </a:solidFill>
              </a:rPr>
              <a:t>победитель Е</a:t>
            </a:r>
            <a:r>
              <a:rPr lang="ru-RU" sz="2000" b="1" dirty="0" smtClean="0">
                <a:solidFill>
                  <a:srgbClr val="000099"/>
                </a:solidFill>
              </a:rPr>
              <a:t>вропейских игр (2015г.)</a:t>
            </a:r>
            <a:r>
              <a:rPr lang="ru-RU" sz="2000" b="1" dirty="0">
                <a:solidFill>
                  <a:srgbClr val="000099"/>
                </a:solidFill>
              </a:rPr>
              <a:t/>
            </a:r>
            <a:br>
              <a:rPr lang="ru-RU" sz="2000" b="1" dirty="0">
                <a:solidFill>
                  <a:srgbClr val="000099"/>
                </a:solidFill>
              </a:rPr>
            </a:br>
            <a:endParaRPr lang="ru-RU" sz="2000" b="1" dirty="0">
              <a:solidFill>
                <a:srgbClr val="000099"/>
              </a:solidFill>
            </a:endParaRPr>
          </a:p>
        </p:txBody>
      </p:sp>
      <p:pic>
        <p:nvPicPr>
          <p:cNvPr id="5" name="Picture 2" descr="C:\Users\303\Desktop\ФОТО ВВ\Стенд спорт\чемпионы фото акробаты\Патарая\DSC_17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3403090" cy="452596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303\Desktop\Л\фон\8410268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315267" cy="452596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4869160"/>
            <a:ext cx="4038600" cy="14687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dirty="0">
                <a:latin typeface="+mj-lt"/>
              </a:rPr>
              <a:t>Гургенидзе Реваз</a:t>
            </a:r>
          </a:p>
          <a:p>
            <a:pPr marL="0" indent="0" algn="ctr">
              <a:buNone/>
            </a:pPr>
            <a:r>
              <a:rPr lang="ru-RU" sz="1800" b="1" dirty="0">
                <a:latin typeface="+mj-lt"/>
              </a:rPr>
              <a:t>Заслуженный мастер спорта России, заслуженный тренер России, одиннадцатикратный чемпион мира, восьмикратный чемпион Европы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48943" y="260648"/>
            <a:ext cx="4038600" cy="13967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800" b="1" dirty="0"/>
              <a:t>Гургенидзе </a:t>
            </a:r>
            <a:r>
              <a:rPr lang="ru-RU" sz="1800" b="1" dirty="0" smtClean="0"/>
              <a:t>Теймураз</a:t>
            </a:r>
            <a:endParaRPr lang="ru-RU" sz="1800" b="1" dirty="0"/>
          </a:p>
          <a:p>
            <a:pPr marL="0" indent="0" algn="ctr">
              <a:buNone/>
            </a:pPr>
            <a:r>
              <a:rPr lang="ru-RU" sz="1800" b="1" dirty="0" smtClean="0">
                <a:latin typeface="+mj-lt"/>
              </a:rPr>
              <a:t>Заслуженный </a:t>
            </a:r>
            <a:r>
              <a:rPr lang="ru-RU" sz="1800" b="1" dirty="0">
                <a:latin typeface="+mj-lt"/>
              </a:rPr>
              <a:t>мастер спорта, чемпион мира и Европы, заслуженный тренер </a:t>
            </a:r>
            <a:r>
              <a:rPr lang="ru-RU" sz="1800" b="1" dirty="0" smtClean="0">
                <a:latin typeface="+mj-lt"/>
              </a:rPr>
              <a:t>России</a:t>
            </a:r>
            <a:endParaRPr lang="ru-RU" sz="1800" b="1" dirty="0">
              <a:latin typeface="+mj-lt"/>
            </a:endParaRPr>
          </a:p>
        </p:txBody>
      </p:sp>
      <p:pic>
        <p:nvPicPr>
          <p:cNvPr id="26626" name="Picture 2" descr="C:\Users\303\Desktop\ФОТО ВВ\Стенд спорт\чемпионы фото акробаты\Гургенидзе Реваз\DSC_2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431"/>
            <a:ext cx="3005483" cy="431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440358" cy="429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383" y="4687108"/>
            <a:ext cx="4042792" cy="1584175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 </a:t>
            </a:r>
            <a:r>
              <a:rPr lang="ru-RU" sz="2000" b="1" i="1" dirty="0" smtClean="0"/>
              <a:t>Александр Курасов</a:t>
            </a:r>
            <a:br>
              <a:rPr lang="ru-RU" sz="2000" b="1" i="1" dirty="0" smtClean="0"/>
            </a:br>
            <a:r>
              <a:rPr lang="ru-RU" sz="1800" b="1" dirty="0"/>
              <a:t>Мастер спорта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международного класса,</a:t>
            </a:r>
            <a:br>
              <a:rPr lang="ru-RU" sz="1800" b="1" dirty="0" smtClean="0"/>
            </a:br>
            <a:r>
              <a:rPr lang="ru-RU" sz="1800" b="1" dirty="0" smtClean="0"/>
              <a:t>заслуженный </a:t>
            </a:r>
            <a:r>
              <a:rPr lang="ru-RU" sz="1800" b="1" dirty="0"/>
              <a:t>мастер спорта,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чемпион </a:t>
            </a:r>
            <a:r>
              <a:rPr lang="ru-RU" sz="1800" b="1" dirty="0"/>
              <a:t>мира и Европы</a:t>
            </a:r>
          </a:p>
        </p:txBody>
      </p:sp>
      <p:pic>
        <p:nvPicPr>
          <p:cNvPr id="27650" name="Picture 2" descr="C:\Users\303\Desktop\Л\фон\Iakovleva-kurasov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682">
            <a:off x="4499992" y="775253"/>
            <a:ext cx="4465630" cy="2958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4716016" y="4737088"/>
            <a:ext cx="38884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+mj-lt"/>
              </a:rPr>
              <a:t>Яковлева Мария</a:t>
            </a:r>
          </a:p>
          <a:p>
            <a:pPr algn="ctr"/>
            <a:r>
              <a:rPr lang="ru-RU" b="1" dirty="0">
                <a:latin typeface="+mj-lt"/>
              </a:rPr>
              <a:t>Мастер спорта </a:t>
            </a:r>
            <a:endParaRPr lang="ru-RU" b="1" dirty="0" smtClean="0">
              <a:latin typeface="+mj-lt"/>
            </a:endParaRPr>
          </a:p>
          <a:p>
            <a:pPr algn="ctr"/>
            <a:r>
              <a:rPr lang="ru-RU" b="1" dirty="0" smtClean="0">
                <a:latin typeface="+mj-lt"/>
              </a:rPr>
              <a:t>международного класса, </a:t>
            </a:r>
          </a:p>
          <a:p>
            <a:pPr algn="ctr"/>
            <a:r>
              <a:rPr lang="ru-RU" b="1" dirty="0" smtClean="0">
                <a:latin typeface="+mj-lt"/>
              </a:rPr>
              <a:t>обладатель </a:t>
            </a:r>
          </a:p>
          <a:p>
            <a:pPr algn="ctr"/>
            <a:r>
              <a:rPr lang="ru-RU" b="1" dirty="0" smtClean="0">
                <a:latin typeface="+mj-lt"/>
              </a:rPr>
              <a:t>кубка </a:t>
            </a:r>
            <a:r>
              <a:rPr lang="ru-RU" b="1" dirty="0">
                <a:latin typeface="+mj-lt"/>
              </a:rPr>
              <a:t>мира 2011 </a:t>
            </a:r>
            <a:r>
              <a:rPr lang="ru-RU" b="1" dirty="0" smtClean="0">
                <a:latin typeface="+mj-lt"/>
              </a:rPr>
              <a:t>года</a:t>
            </a:r>
            <a:endParaRPr lang="ru-RU" b="1" dirty="0">
              <a:latin typeface="+mj-lt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590925" cy="395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7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303\Desktop\ФОТО ВВ\Стенд спорт\чемпионы фото акробаты\Качалова\DSC_2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3181607" cy="443711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69715" y="4858312"/>
            <a:ext cx="33123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+mj-lt"/>
              </a:rPr>
              <a:t>Анна Качалова</a:t>
            </a:r>
          </a:p>
          <a:p>
            <a:pPr algn="ctr"/>
            <a:r>
              <a:rPr lang="ru-RU" sz="1600" b="1" dirty="0">
                <a:latin typeface="+mj-lt"/>
              </a:rPr>
              <a:t>Заслуженный мастер спорта России, чемпионка мира, чемпионка Европы, победитель всемирных игр, чемпионка России, победитель первенств Европы и России  </a:t>
            </a:r>
          </a:p>
        </p:txBody>
      </p:sp>
      <p:pic>
        <p:nvPicPr>
          <p:cNvPr id="24580" name="Picture 4" descr="C:\Users\303\Desktop\ФОТО ВВ\Стенд спорт\чемпионы фото акробаты\Окулова\DSC_4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1942"/>
            <a:ext cx="3071399" cy="443260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53855" y="4858312"/>
            <a:ext cx="307139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+mj-lt"/>
              </a:rPr>
              <a:t>Татьяна Окулова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Заслуженный мастер спорта России двухкратная чемпионка мира, трехкратная чемпионка Европы, четырехкратная чемпионка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7476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303\Desktop\ФОТО ВВ\Стенд спорт\чемпионы фото акробаты\Шахов\DSC_1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081929" cy="41725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79" y="4848643"/>
            <a:ext cx="30819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+mj-lt"/>
              </a:rPr>
              <a:t>Шахов Евгений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Мастер </a:t>
            </a:r>
            <a:r>
              <a:rPr lang="ru-RU" sz="1600" b="1" dirty="0">
                <a:solidFill>
                  <a:schemeClr val="bg1"/>
                </a:solidFill>
              </a:rPr>
              <a:t>спорта международного класса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России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, трехкратный победитель первенства мира, четырехкратный победитель первенства Европы</a:t>
            </a:r>
          </a:p>
        </p:txBody>
      </p:sp>
      <p:pic>
        <p:nvPicPr>
          <p:cNvPr id="9" name="Picture 4" descr="C:\Users\303\Desktop\ФОТО ВВ\Стенд спорт\чемпионы фото акробаты\Четверкин\DSC_1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312368" cy="414156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06905" y="4817278"/>
            <a:ext cx="340970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+mj-lt"/>
              </a:rPr>
              <a:t>Четверкин Валентин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Мастер спорта международного класса России, чемпион мира, чемпион России 2011-2012 год,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Три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серебряных медали чемпионата Европы</a:t>
            </a: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965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303\Desktop\ФОТО ВВ\Стенд спорт\чемпионы фото акробаты\Брызгалов\DSC_11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096344" cy="412845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344" y="4934951"/>
            <a:ext cx="398159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  <a:latin typeface="+mj-lt"/>
              </a:rPr>
              <a:t>Брызгалов Дмитрий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+mj-lt"/>
              </a:rPr>
              <a:t>Мастер спорта международного класса России, чемпион мира, чемпион </a:t>
            </a:r>
            <a:r>
              <a:rPr lang="ru-RU" b="1" dirty="0" smtClean="0">
                <a:solidFill>
                  <a:srgbClr val="000099"/>
                </a:solidFill>
                <a:latin typeface="+mj-lt"/>
              </a:rPr>
              <a:t>России,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+mj-lt"/>
              </a:rPr>
              <a:t>Три серебряных медали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+mj-lt"/>
              </a:rPr>
              <a:t>чемпионата </a:t>
            </a:r>
            <a:r>
              <a:rPr lang="ru-RU" b="1" dirty="0">
                <a:solidFill>
                  <a:srgbClr val="000099"/>
                </a:solidFill>
                <a:latin typeface="+mj-lt"/>
              </a:rPr>
              <a:t>Европы</a:t>
            </a:r>
          </a:p>
        </p:txBody>
      </p:sp>
      <p:pic>
        <p:nvPicPr>
          <p:cNvPr id="11" name="Picture 2" descr="C:\Users\303\Desktop\Л\фон\0_a7699_72a76cbe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160">
            <a:off x="3779912" y="1196752"/>
            <a:ext cx="4956091" cy="3128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573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1">
                <a:lumMod val="20000"/>
                <a:lumOff val="80000"/>
              </a:schemeClr>
            </a:gs>
            <a:gs pos="57000">
              <a:schemeClr val="accent1">
                <a:lumMod val="75000"/>
              </a:schemeClr>
            </a:gs>
            <a:gs pos="100000">
              <a:srgbClr val="003399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79912" y="260648"/>
            <a:ext cx="5184576" cy="1545114"/>
          </a:xfrm>
        </p:spPr>
        <p:txBody>
          <a:bodyPr>
            <a:normAutofit/>
          </a:bodyPr>
          <a:lstStyle/>
          <a:p>
            <a:pPr algn="l"/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В рамках учебно-воспитательного          </a:t>
            </a:r>
            <a:b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         процесса реализуются             </a:t>
            </a:r>
            <a:b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                     программы и проекты</a:t>
            </a:r>
          </a:p>
        </p:txBody>
      </p:sp>
      <p:pic>
        <p:nvPicPr>
          <p:cNvPr id="8" name="Рисунок 7" descr="C:\Users\303\Desktop\ФОТО_Марина Сергеевна\титул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21553"/>
            <a:ext cx="2446020" cy="343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303\Desktop\ФОТО_Марина Сергеевна\титул\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76872"/>
            <a:ext cx="2409825" cy="3364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303\Desktop\ФОТО_Марина Сергеевна\титул\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59" y="1268760"/>
            <a:ext cx="242443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303\Desktop\ФОТО_Марина Сергеевна\титул\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428875" cy="339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2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33">
              <a:schemeClr val="accent1">
                <a:lumMod val="40000"/>
                <a:lumOff val="60000"/>
              </a:schemeClr>
            </a:gs>
            <a:gs pos="32000">
              <a:schemeClr val="accent1">
                <a:lumMod val="60000"/>
                <a:lumOff val="40000"/>
              </a:schemeClr>
            </a:gs>
            <a:gs pos="53000">
              <a:schemeClr val="tx2">
                <a:lumMod val="60000"/>
                <a:lumOff val="40000"/>
              </a:schemeClr>
            </a:gs>
            <a:gs pos="100000">
              <a:srgbClr val="003399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303\Desktop\ФОТО_Марина Сергеевна\титул\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01812"/>
            <a:ext cx="2498400" cy="351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303\Desktop\ФОТО_Марина Сергеевна\титул\7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2564"/>
            <a:ext cx="2505600" cy="350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303\Desktop\ФОТО_Марина Сергеевна\титул\8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947240"/>
            <a:ext cx="2505075" cy="350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303\Desktop\ФОТО_Марина Сергеевна\титул\5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5" y="188640"/>
            <a:ext cx="2469600" cy="351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303\Desktop\ФОТО_Марина Сергеевна\титул\9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70" y="3077601"/>
            <a:ext cx="2476800" cy="347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1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05238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000" b="1" dirty="0" smtClean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anose="02020603050405020304" pitchFamily="18" charset="0"/>
              </a:rPr>
              <a:t>Старогородковская средняя </a:t>
            </a:r>
          </a:p>
          <a:p>
            <a:pPr marL="0" indent="0">
              <a:buNone/>
            </a:pPr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Franklin Gothic Book" panose="020B050302010202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ru-RU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Times New Roman" panose="02020603050405020304" pitchFamily="18" charset="0"/>
              </a:rPr>
              <a:t>общеобразовательная школа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Franklin Gothic Book" panose="020B0503020102020204" pitchFamily="34" charset="0"/>
                <a:cs typeface="Times New Roman" panose="02020603050405020304" pitchFamily="18" charset="0"/>
              </a:rPr>
              <a:t>победитель </a:t>
            </a:r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Приоритетного национального проекта </a:t>
            </a:r>
            <a:endParaRPr lang="ru-RU" sz="2000" b="1" dirty="0" smtClean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Franklin Gothic Book" panose="020B0503020102020204" pitchFamily="34" charset="0"/>
                <a:cs typeface="Times New Roman" panose="02020603050405020304" pitchFamily="18" charset="0"/>
              </a:rPr>
              <a:t>    «Образование» </a:t>
            </a:r>
            <a:endParaRPr lang="ru-RU" sz="2000" b="1" dirty="0" smtClean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Franklin Gothic Book" panose="020B0503020102020204" pitchFamily="34" charset="0"/>
              </a:rPr>
              <a:t>победитель областного конкурса муниципальных общеобразовательных учреждений в Московской области, разрабатывающих и внедряющих инновационные образовательные программы  </a:t>
            </a:r>
            <a:endParaRPr lang="ru-RU" sz="2000" b="1" dirty="0" smtClean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Franklin Gothic Book" panose="020B0503020102020204" pitchFamily="34" charset="0"/>
                <a:cs typeface="Times New Roman" panose="02020603050405020304" pitchFamily="18" charset="0"/>
              </a:rPr>
              <a:t>победитель </a:t>
            </a:r>
            <a:r>
              <a:rPr lang="ru-RU" sz="2000" b="1" dirty="0" smtClean="0">
                <a:latin typeface="Franklin Gothic Book" panose="020B0503020102020204" pitchFamily="34" charset="0"/>
                <a:cs typeface="Times New Roman" panose="02020603050405020304" pitchFamily="18" charset="0"/>
              </a:rPr>
              <a:t>областного конкурса образовательных организаций  муниципальных образований Московской области на </a:t>
            </a:r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присвоение статуса Региональной </a:t>
            </a:r>
            <a:r>
              <a:rPr lang="ru-RU" sz="2000" b="1" dirty="0" smtClean="0">
                <a:latin typeface="Franklin Gothic Book" panose="020B0503020102020204" pitchFamily="34" charset="0"/>
                <a:cs typeface="Times New Roman" panose="02020603050405020304" pitchFamily="18" charset="0"/>
              </a:rPr>
              <a:t>инновационной </a:t>
            </a:r>
            <a:r>
              <a:rPr lang="ru-RU" sz="2000" b="1" dirty="0">
                <a:latin typeface="Franklin Gothic Book" panose="020B0503020102020204" pitchFamily="34" charset="0"/>
                <a:cs typeface="Times New Roman" panose="02020603050405020304" pitchFamily="18" charset="0"/>
              </a:rPr>
              <a:t>площадки Московской области </a:t>
            </a:r>
            <a:endParaRPr lang="ru-RU" sz="2000" b="1" dirty="0" smtClean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Franklin Gothic Book" panose="020B0503020102020204" pitchFamily="34" charset="0"/>
                <a:cs typeface="Times New Roman" panose="02020603050405020304" pitchFamily="18" charset="0"/>
              </a:rPr>
              <a:t>участник регионального эксперимента</a:t>
            </a:r>
            <a:r>
              <a:rPr lang="ru-RU" sz="2000" b="1" dirty="0" smtClean="0">
                <a:latin typeface="Arno Pro Subhead" pitchFamily="18" charset="0"/>
              </a:rPr>
              <a:t> </a:t>
            </a:r>
            <a:r>
              <a:rPr lang="ru-RU" sz="2000" b="1" dirty="0" smtClean="0">
                <a:latin typeface="Franklin Gothic Book" panose="020B0503020102020204" pitchFamily="34" charset="0"/>
              </a:rPr>
              <a:t>по направлению  «Повышение  качества образования и уровня образовательных  результатов в муниципальных образовательных учреждениях, работающих в сложном социальном контексте</a:t>
            </a:r>
            <a:r>
              <a:rPr lang="ru-RU" sz="2000" b="1" dirty="0" smtClean="0">
                <a:latin typeface="Franklin Gothic Book" panose="020B0503020102020204" pitchFamily="34" charset="0"/>
              </a:rPr>
              <a:t>»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Franklin Gothic Book" panose="020B0503020102020204" pitchFamily="34" charset="0"/>
              </a:rPr>
              <a:t>лауреат-победитель Всероссийской выставки образовательных учреждений</a:t>
            </a:r>
            <a:endParaRPr lang="ru-RU" sz="2000" b="1" dirty="0" smtClean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Franklin Gothic Book" panose="020B0503020102020204" pitchFamily="34" charset="0"/>
              </a:rPr>
              <a:t>победитель </a:t>
            </a:r>
            <a:r>
              <a:rPr lang="ru-RU" sz="2000" b="1" dirty="0">
                <a:latin typeface="Franklin Gothic Book" panose="020B0503020102020204" pitchFamily="34" charset="0"/>
              </a:rPr>
              <a:t>всероссийского  конкурса «100 лучших </a:t>
            </a:r>
            <a:endParaRPr lang="ru-RU" sz="2000" b="1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Franklin Gothic Book" panose="020B0503020102020204" pitchFamily="34" charset="0"/>
              </a:rPr>
              <a:t>      предприятий </a:t>
            </a:r>
            <a:r>
              <a:rPr lang="ru-RU" sz="2000" b="1" dirty="0">
                <a:latin typeface="Franklin Gothic Book" panose="020B0503020102020204" pitchFamily="34" charset="0"/>
              </a:rPr>
              <a:t>и организаций россии-2017»</a:t>
            </a:r>
          </a:p>
          <a:p>
            <a:pPr marL="0" indent="0">
              <a:buNone/>
            </a:pPr>
            <a:r>
              <a:rPr lang="ru-RU" sz="2000" b="1" dirty="0">
                <a:latin typeface="Franklin Gothic Book" panose="020B0503020102020204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q"/>
            </a:pPr>
            <a:endParaRPr lang="ru-RU" sz="2000" dirty="0" smtClean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303\Desktop\Эмблема МБОУ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40" y="476672"/>
            <a:ext cx="1414527" cy="142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0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социальные партнеры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3" y="533635"/>
            <a:ext cx="1401763" cy="218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978" y="1491937"/>
            <a:ext cx="2185739" cy="144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6538"/>
            <a:ext cx="1224136" cy="2475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26" y="2880584"/>
            <a:ext cx="2513769" cy="187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303\Desktop\ДАТ!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28117"/>
            <a:ext cx="2532234" cy="1434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38" y="2880584"/>
            <a:ext cx="1315173" cy="116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59" y="937149"/>
            <a:ext cx="2777827" cy="93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3" y="3332724"/>
            <a:ext cx="1581918" cy="142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4691"/>
            <a:ext cx="3024336" cy="95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49" y="5484691"/>
            <a:ext cx="3749675" cy="1262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:\Users\303\Desktop\Л\фон\6005-300x18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01" y="5085184"/>
            <a:ext cx="2497460" cy="149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215956" y="2878138"/>
            <a:ext cx="8572500" cy="114300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BrowalliaUPC" pitchFamily="34" charset="-34"/>
              </a:rPr>
              <a:t>Учителя Старогородковской СОШ – победители </a:t>
            </a:r>
            <a:br>
              <a:rPr lang="ru-RU" altLang="ru-RU" sz="2400" b="1" dirty="0" smtClean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BrowalliaUPC" pitchFamily="34" charset="-34"/>
              </a:rPr>
            </a:br>
            <a:r>
              <a:rPr lang="ru-RU" altLang="ru-RU" sz="2400" b="1" dirty="0" smtClean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BrowalliaUPC" pitchFamily="34" charset="-34"/>
              </a:rPr>
              <a:t>Приоритетного национального проекта «Образование»</a:t>
            </a:r>
          </a:p>
        </p:txBody>
      </p:sp>
      <p:pic>
        <p:nvPicPr>
          <p:cNvPr id="11267" name="Picture 14" descr="E:\Фото111\Горнов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9488" y="764704"/>
            <a:ext cx="1643062" cy="224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17" descr="E:\Фото111\Колесник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23" y="424233"/>
            <a:ext cx="1668463" cy="220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8" descr="E:\Фото111\Купцова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595" y="764704"/>
            <a:ext cx="1660525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2" descr="C:\Users\303\Documents\D диск\ФОТО диск\_MG_49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3" y="3930881"/>
            <a:ext cx="1690688" cy="25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 descr="C:\Users\303\Documents\D диск\ФОТО диск\_MG_55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03" y="3979470"/>
            <a:ext cx="1830388" cy="261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5" descr="C:\Users\303\Documents\D диск\ФОТО диск\_MG_563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61" y="315102"/>
            <a:ext cx="1592263" cy="238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" descr="C:\Users\303\Desktop\к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73" y="4081693"/>
            <a:ext cx="1700213" cy="253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98" y="188640"/>
            <a:ext cx="1979972" cy="2799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77" y="4226156"/>
            <a:ext cx="1560513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54" y="4226156"/>
            <a:ext cx="14636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5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5277" y="5229200"/>
            <a:ext cx="1961205" cy="1714373"/>
          </a:xfrm>
        </p:spPr>
        <p:txBody>
          <a:bodyPr>
            <a:normAutofit/>
          </a:bodyPr>
          <a:lstStyle/>
          <a:p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Немченко В.А.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английского языка, лауреат-победитель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Всероссийского конкурса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«Творческие работы и методические разработки педагогов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303\Documents\D диск\ФОТО 1 учителя\IMG_0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70" y="432551"/>
            <a:ext cx="1827049" cy="2741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0" y="335709"/>
            <a:ext cx="1800201" cy="2485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32240" y="409718"/>
            <a:ext cx="21188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Лобова А.В.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биологии, лауреат регионального этапа Педагогического марафона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классных  руководителей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Учительство  Подмосковья – воспитанию  будущего поколения!»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муниципального конкурса профессионального мастерства «Учитель года- 2017»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9401" y="387229"/>
            <a:ext cx="22018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Блескина О.В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педагог-психолог,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этапа, лауреат регионального конкурса профессионального мастерства «Педагог-психолог Подмосковья 2017».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конкурса «Лучший по профессии» в сфере образования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19" y="5764653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u="sng" kern="0" dirty="0" smtClean="0">
                <a:latin typeface="Times New Roman" pitchFamily="18" charset="0"/>
                <a:cs typeface="Times New Roman" pitchFamily="18" charset="0"/>
              </a:rPr>
              <a:t>Дмитриева И.Н.</a:t>
            </a:r>
            <a:r>
              <a:rPr lang="ru-RU" sz="1200" b="1" kern="0" dirty="0" smtClean="0">
                <a:latin typeface="Times New Roman" pitchFamily="18" charset="0"/>
                <a:cs typeface="Times New Roman" pitchFamily="18" charset="0"/>
              </a:rPr>
              <a:t>, заведующая библиотекой,  победитель муниципального конкурса </a:t>
            </a:r>
            <a:endParaRPr lang="ru-RU" sz="1200" b="1" kern="0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 smtClean="0">
                <a:latin typeface="Times New Roman" pitchFamily="18" charset="0"/>
                <a:cs typeface="Times New Roman" pitchFamily="18" charset="0"/>
              </a:rPr>
              <a:t>«Школьный библиотекарь года - 2019»</a:t>
            </a:r>
            <a:endParaRPr lang="ru-RU" sz="1200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303\Desktop\ФОТО\GRMC157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15" y="3114693"/>
            <a:ext cx="1817621" cy="264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303\Desktop\Лучшие руководители\Nemchenk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77" y="3041301"/>
            <a:ext cx="2089743" cy="2332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303\Desktop\Лучшие руководители\Gornov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56" y="3041301"/>
            <a:ext cx="1930524" cy="2584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561375" y="5573775"/>
            <a:ext cx="1961205" cy="1206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Горнова О.В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., учитель начальных классов, лауреат регионального конкурса «Наше Подмосковье»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69401" y="0"/>
            <a:ext cx="5271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AFF0F7"/>
                </a:solidFill>
              </a:rPr>
              <a:t>Участие педагогов </a:t>
            </a:r>
            <a:r>
              <a:rPr lang="ru-RU" b="1" dirty="0">
                <a:solidFill>
                  <a:srgbClr val="AFF0F7"/>
                </a:solidFill>
              </a:rPr>
              <a:t>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36698685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597</Words>
  <Application>Microsoft Office PowerPoint</Application>
  <PresentationFormat>Экран (4:3)</PresentationFormat>
  <Paragraphs>94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В рамках учебно-воспитательного                      процесса реализуются                                     программы и проекты</vt:lpstr>
      <vt:lpstr>Презентация PowerPoint</vt:lpstr>
      <vt:lpstr>Презентация PowerPoint</vt:lpstr>
      <vt:lpstr>Наши социальные партнеры</vt:lpstr>
      <vt:lpstr>Учителя Старогородковской СОШ – победители  Приоритетного национального проекта «Образование»</vt:lpstr>
      <vt:lpstr>Немченко В.А., учитель английского языка, лауреат-победитель Всероссийского конкурса «Творческие работы и методические разработки педагогов </vt:lpstr>
      <vt:lpstr>В школе сформирована информационная образовательная среда, которая является одним из условий достижения нового качества образования </vt:lpstr>
      <vt:lpstr>Презентация PowerPoint</vt:lpstr>
      <vt:lpstr>Презентация PowerPoint</vt:lpstr>
      <vt:lpstr>Презентация PowerPoint</vt:lpstr>
      <vt:lpstr>Использование современных педагогических технологий делают уроки  эффективными и интересными</vt:lpstr>
      <vt:lpstr>Интеллектуальному развитию учащихся способствуют занятия на элективных курсах и вкружках дополнительного образования</vt:lpstr>
      <vt:lpstr>Презентация PowerPoint</vt:lpstr>
      <vt:lpstr>Презентация PowerPoint</vt:lpstr>
      <vt:lpstr>Презентация PowerPoint</vt:lpstr>
      <vt:lpstr>Школьная                столовая</vt:lpstr>
      <vt:lpstr>Презентация PowerPoint</vt:lpstr>
      <vt:lpstr>Зоны отдыха</vt:lpstr>
      <vt:lpstr>Презентация PowerPoint</vt:lpstr>
      <vt:lpstr>Патриотическое направление</vt:lpstr>
      <vt:lpstr>Презентация PowerPoint</vt:lpstr>
      <vt:lpstr>Духовно-нравственное направление</vt:lpstr>
      <vt:lpstr>Конный клуб «Друзья» (руководитель - учитель биологии Лобова А.В.)</vt:lpstr>
      <vt:lpstr>Трудовое направление</vt:lpstr>
      <vt:lpstr>Эстетическое направление</vt:lpstr>
      <vt:lpstr>Работа кружка «Красный, желтый, зеленый»</vt:lpstr>
      <vt:lpstr>Презентация PowerPoint</vt:lpstr>
      <vt:lpstr>                Учителями славится Россия.                                          Ученики приносят славу ей.</vt:lpstr>
      <vt:lpstr>Георгий Патарая Мастер спорта международного класса России, победитель первенства мира (2012г.), трехкратный победитель Европейских игр (2015г.) </vt:lpstr>
      <vt:lpstr>Презентация PowerPoint</vt:lpstr>
      <vt:lpstr> Александр Курасов Мастер спорта  международного класса, заслуженный мастер спорта,  чемпион мира и Европы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303</dc:creator>
  <cp:lastModifiedBy>303</cp:lastModifiedBy>
  <cp:revision>203</cp:revision>
  <dcterms:created xsi:type="dcterms:W3CDTF">2015-12-23T07:24:57Z</dcterms:created>
  <dcterms:modified xsi:type="dcterms:W3CDTF">2019-10-08T12:40:47Z</dcterms:modified>
</cp:coreProperties>
</file>