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3" r:id="rId3"/>
    <p:sldId id="266" r:id="rId4"/>
    <p:sldId id="264" r:id="rId5"/>
    <p:sldId id="257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995" autoAdjust="0"/>
  </p:normalViewPr>
  <p:slideViewPr>
    <p:cSldViewPr>
      <p:cViewPr>
        <p:scale>
          <a:sx n="100" d="100"/>
          <a:sy n="100" d="100"/>
        </p:scale>
        <p:origin x="682" y="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321C2-984B-4598-A8C3-EB38E0ADEF74}" type="doc">
      <dgm:prSet loTypeId="urn:microsoft.com/office/officeart/2005/8/layout/cycle4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7C8771-13DC-458D-AA0D-D9BA880C7389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47910C9-FF62-47E4-B4D2-8C111D3D1B87}" type="parTrans" cxnId="{6F203810-0A68-47FA-A2CE-E6B40C5B548F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C521C95-CD1C-4604-BCB7-5AD5CF5D135C}" type="sibTrans" cxnId="{6F203810-0A68-47FA-A2CE-E6B40C5B548F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9BF397B-7675-4B69-AC0F-2F8FAEA95CBD}">
      <dgm:prSet phldrT="[Текст]" custT="1"/>
      <dgm:spPr/>
      <dgm:t>
        <a:bodyPr anchor="t"/>
        <a:lstStyle/>
        <a:p>
          <a:r>
            <a:rPr lang="ru-RU" sz="14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ПЛАНИРОВАНИЕ ОБЪЕМА СУММ ПЛАТЕЖЕЙ, ПРИЧИТАЮЩИХСЯ ОАО «РЖД»</a:t>
          </a:r>
          <a:endParaRPr lang="ru-RU" sz="1400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B8D95CE-7C2D-4414-876B-68601289D44F}" type="parTrans" cxnId="{D1569BDD-7C2A-4748-9A21-437CCA18ABD4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B4DEF31-6AC7-441E-AD81-0D0040DB69D3}" type="sibTrans" cxnId="{D1569BDD-7C2A-4748-9A21-437CCA18ABD4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A9837DC-A677-438C-9CD1-A90083D2EF35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4F32520-DD76-4617-A9F3-978D1225FDB8}" type="parTrans" cxnId="{C595B278-F00E-4128-AA1E-76018F4F599F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E542D2-3DCC-4A53-8DBA-3746D6AFC4C1}" type="sibTrans" cxnId="{C595B278-F00E-4128-AA1E-76018F4F599F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B4D556F-DFF3-4635-A300-E920425002C6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7660A6-EC88-4D74-AEDB-7D76F1F843C2}" type="parTrans" cxnId="{F1B80EB3-DF3F-48F7-A058-4275075042F2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E55097-C394-435D-9DC8-E318F7609A27}" type="sibTrans" cxnId="{F1B80EB3-DF3F-48F7-A058-4275075042F2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F8234E9-E4AA-4E80-BC1F-A9C9869093AA}">
      <dgm:prSet phldrT="[Текст]" custT="1"/>
      <dgm:spPr/>
      <dgm:t>
        <a:bodyPr anchor="b"/>
        <a:lstStyle/>
        <a:p>
          <a:r>
            <a:rPr lang="ru-RU" sz="14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КОНТРОЛЬ ПОЛНОТЫ ВЗЫСКАНИЯ ПОЛУЧЕННЫХ В ПРЕТЕНЗИОННОМ И СУДЕБНОМ ПОРЯДКЕ СУММ ПЛАТЕЖЕЙ, ПРИЧИТАЮЩИХСЯ ОАО «РЖД»</a:t>
          </a:r>
          <a:endParaRPr lang="ru-RU" sz="1400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0D5D0CF-F6F8-44D7-BF87-2544B8F8E651}" type="parTrans" cxnId="{D269A9B2-0A45-4083-9F6F-4243C7E5872A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5B86A3F-C3CA-4D4D-A0F6-E05720FA3459}" type="sibTrans" cxnId="{D269A9B2-0A45-4083-9F6F-4243C7E5872A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1AA0161-8ADD-4245-B21E-1DD117FEC2C7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06F955A-215D-42AC-B5B4-5E057E5A6401}" type="parTrans" cxnId="{D39D5AE8-FF3D-48F8-8260-EAF3437F8BF2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AE30E5-AED9-40D2-A79D-D14D5D1F81B5}" type="sibTrans" cxnId="{D39D5AE8-FF3D-48F8-8260-EAF3437F8BF2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B580F0E-F961-45DA-BDD0-7813FC7168AA}">
      <dgm:prSet phldrT="[Текст]" custT="1"/>
      <dgm:spPr/>
      <dgm:t>
        <a:bodyPr anchor="b"/>
        <a:lstStyle/>
        <a:p>
          <a:r>
            <a:rPr lang="ru-RU" sz="14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ВЫЯВЛЕНИЕ ПРИЧИН ОТКЛОНЕНИЙ ФАКТА И ПЛАНА</a:t>
          </a:r>
          <a:endParaRPr lang="ru-RU" sz="1400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4F60858-CA9E-47AC-88FE-B6A5C042BD63}" type="parTrans" cxnId="{73EF2B5F-22C9-4AB0-932E-642B7C711E98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BD7B0F1-9BBD-405F-9CAC-71D5F9DF687C}" type="sibTrans" cxnId="{73EF2B5F-22C9-4AB0-932E-642B7C711E98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738E2C-9ED4-4C1F-844F-90B639BE2AA5}">
      <dgm:prSet phldrT="[Текст]" custT="1"/>
      <dgm:spPr/>
      <dgm:t>
        <a:bodyPr/>
        <a:lstStyle/>
        <a:p>
          <a:r>
            <a:rPr lang="ru-RU" sz="14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ФОРМИРОВАНИЕ КОМПЛЕКТА ДОКУМЕНТОВ И ВЗЫСКАНИЕ В ПРЕТЕНЗИОННОМ И СУДЕБНОМ ПОРЯДКЕ</a:t>
          </a:r>
          <a:endParaRPr lang="ru-RU" sz="1400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E023DAE-5D2A-4E91-AA3F-DDC546BE8B94}" type="parTrans" cxnId="{6A746695-D36C-4742-AC6D-F94C066B03DB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35D3D26-B794-4CB7-9023-902F6C1F5991}" type="sibTrans" cxnId="{6A746695-D36C-4742-AC6D-F94C066B03DB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2FB2C72-0295-4ECC-A66F-0908568C5F52}">
      <dgm:prSet phldrT="[Текст]" custT="1"/>
      <dgm:spPr/>
      <dgm:t>
        <a:bodyPr anchor="b"/>
        <a:lstStyle/>
        <a:p>
          <a:r>
            <a:rPr lang="ru-RU" sz="14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РАЗРАБОТКА ПРЕДЛОЖЕНИЙ И  КОРРЕКТИРУЮЩИХ МЕРОПРИЯТИЙ</a:t>
          </a:r>
          <a:endParaRPr lang="ru-RU" sz="1400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C21AA5C-ABC0-4A8D-97B8-F48460E223CB}" type="parTrans" cxnId="{2CF38707-6E4E-4ECF-B07F-52B830C3940D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439E2E1-4F7E-4308-BDD1-FC49D698B50D}" type="sibTrans" cxnId="{2CF38707-6E4E-4ECF-B07F-52B830C3940D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A52370E-6CF8-445B-90DE-FE303FAAA85D}" type="pres">
      <dgm:prSet presAssocID="{552321C2-984B-4598-A8C3-EB38E0ADEF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511740-CBE8-4199-9EE9-924F2AA6E85C}" type="pres">
      <dgm:prSet presAssocID="{552321C2-984B-4598-A8C3-EB38E0ADEF74}" presName="children" presStyleCnt="0"/>
      <dgm:spPr/>
      <dgm:t>
        <a:bodyPr/>
        <a:lstStyle/>
        <a:p>
          <a:endParaRPr lang="ru-RU"/>
        </a:p>
      </dgm:t>
    </dgm:pt>
    <dgm:pt modelId="{AD3D54A2-83AB-4335-9A5E-FAA376D74AA8}" type="pres">
      <dgm:prSet presAssocID="{552321C2-984B-4598-A8C3-EB38E0ADEF74}" presName="child1group" presStyleCnt="0"/>
      <dgm:spPr/>
      <dgm:t>
        <a:bodyPr/>
        <a:lstStyle/>
        <a:p>
          <a:endParaRPr lang="ru-RU"/>
        </a:p>
      </dgm:t>
    </dgm:pt>
    <dgm:pt modelId="{C5F24F5E-660C-4CF1-8F17-847DFD87567B}" type="pres">
      <dgm:prSet presAssocID="{552321C2-984B-4598-A8C3-EB38E0ADEF74}" presName="child1" presStyleLbl="bgAcc1" presStyleIdx="0" presStyleCnt="4" custScaleX="186892" custScaleY="133448" custLinFactNeighborX="-57208" custLinFactNeighborY="19158"/>
      <dgm:spPr/>
      <dgm:t>
        <a:bodyPr/>
        <a:lstStyle/>
        <a:p>
          <a:endParaRPr lang="ru-RU"/>
        </a:p>
      </dgm:t>
    </dgm:pt>
    <dgm:pt modelId="{1726BFEE-7B74-4CCB-8761-4F33429F6E28}" type="pres">
      <dgm:prSet presAssocID="{552321C2-984B-4598-A8C3-EB38E0ADEF7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21A4F-BB48-4AC5-90EB-297B4E30B789}" type="pres">
      <dgm:prSet presAssocID="{552321C2-984B-4598-A8C3-EB38E0ADEF74}" presName="child2group" presStyleCnt="0"/>
      <dgm:spPr/>
      <dgm:t>
        <a:bodyPr/>
        <a:lstStyle/>
        <a:p>
          <a:endParaRPr lang="ru-RU"/>
        </a:p>
      </dgm:t>
    </dgm:pt>
    <dgm:pt modelId="{44B8B159-4C87-4353-BEC5-403E274582CB}" type="pres">
      <dgm:prSet presAssocID="{552321C2-984B-4598-A8C3-EB38E0ADEF74}" presName="child2" presStyleLbl="bgAcc1" presStyleIdx="1" presStyleCnt="4" custScaleX="186892" custScaleY="133448" custLinFactNeighborX="57208" custLinFactNeighborY="19158"/>
      <dgm:spPr/>
      <dgm:t>
        <a:bodyPr/>
        <a:lstStyle/>
        <a:p>
          <a:endParaRPr lang="ru-RU"/>
        </a:p>
      </dgm:t>
    </dgm:pt>
    <dgm:pt modelId="{806FFBB1-CD63-4263-BB00-01738257CE7F}" type="pres">
      <dgm:prSet presAssocID="{552321C2-984B-4598-A8C3-EB38E0ADEF7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CFB73-8201-471A-84E4-91A3D4A08FF2}" type="pres">
      <dgm:prSet presAssocID="{552321C2-984B-4598-A8C3-EB38E0ADEF74}" presName="child3group" presStyleCnt="0"/>
      <dgm:spPr/>
      <dgm:t>
        <a:bodyPr/>
        <a:lstStyle/>
        <a:p>
          <a:endParaRPr lang="ru-RU"/>
        </a:p>
      </dgm:t>
    </dgm:pt>
    <dgm:pt modelId="{C0F42C3A-940F-4D74-94B6-29F22F067999}" type="pres">
      <dgm:prSet presAssocID="{552321C2-984B-4598-A8C3-EB38E0ADEF74}" presName="child3" presStyleLbl="bgAcc1" presStyleIdx="2" presStyleCnt="4" custScaleX="186892" custScaleY="133448" custLinFactNeighborX="57208" custLinFactNeighborY="-17304"/>
      <dgm:spPr/>
      <dgm:t>
        <a:bodyPr/>
        <a:lstStyle/>
        <a:p>
          <a:endParaRPr lang="ru-RU"/>
        </a:p>
      </dgm:t>
    </dgm:pt>
    <dgm:pt modelId="{484C12F9-6A3C-47B1-8D81-9B48C4E0F687}" type="pres">
      <dgm:prSet presAssocID="{552321C2-984B-4598-A8C3-EB38E0ADEF7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0F9C8-B340-4382-B875-B36CE25DA699}" type="pres">
      <dgm:prSet presAssocID="{552321C2-984B-4598-A8C3-EB38E0ADEF74}" presName="child4group" presStyleCnt="0"/>
      <dgm:spPr/>
      <dgm:t>
        <a:bodyPr/>
        <a:lstStyle/>
        <a:p>
          <a:endParaRPr lang="ru-RU"/>
        </a:p>
      </dgm:t>
    </dgm:pt>
    <dgm:pt modelId="{2D4B4B9C-A970-4793-86FA-435ADEE46087}" type="pres">
      <dgm:prSet presAssocID="{552321C2-984B-4598-A8C3-EB38E0ADEF74}" presName="child4" presStyleLbl="bgAcc1" presStyleIdx="3" presStyleCnt="4" custScaleX="186892" custScaleY="133448" custLinFactNeighborX="-57208" custLinFactNeighborY="-17304"/>
      <dgm:spPr/>
      <dgm:t>
        <a:bodyPr/>
        <a:lstStyle/>
        <a:p>
          <a:endParaRPr lang="ru-RU"/>
        </a:p>
      </dgm:t>
    </dgm:pt>
    <dgm:pt modelId="{49D8AD6E-B5AF-486D-B365-C5CFEBC0E4C6}" type="pres">
      <dgm:prSet presAssocID="{552321C2-984B-4598-A8C3-EB38E0ADEF7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52EAF-649A-43E0-B5A2-6401BD429793}" type="pres">
      <dgm:prSet presAssocID="{552321C2-984B-4598-A8C3-EB38E0ADEF74}" presName="childPlaceholder" presStyleCnt="0"/>
      <dgm:spPr/>
      <dgm:t>
        <a:bodyPr/>
        <a:lstStyle/>
        <a:p>
          <a:endParaRPr lang="ru-RU"/>
        </a:p>
      </dgm:t>
    </dgm:pt>
    <dgm:pt modelId="{BF732CE7-5D76-4D87-8A66-9AD9BB4E4D79}" type="pres">
      <dgm:prSet presAssocID="{552321C2-984B-4598-A8C3-EB38E0ADEF74}" presName="circle" presStyleCnt="0"/>
      <dgm:spPr/>
      <dgm:t>
        <a:bodyPr/>
        <a:lstStyle/>
        <a:p>
          <a:endParaRPr lang="ru-RU"/>
        </a:p>
      </dgm:t>
    </dgm:pt>
    <dgm:pt modelId="{C7BDFF87-F0FA-455F-9E2D-34E8C4D4C5E8}" type="pres">
      <dgm:prSet presAssocID="{552321C2-984B-4598-A8C3-EB38E0ADEF74}" presName="quadrant1" presStyleLbl="node1" presStyleIdx="0" presStyleCnt="4" custScaleX="104355" custScaleY="101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B89CE-347B-4AAB-953A-DEC4FD7CF839}" type="pres">
      <dgm:prSet presAssocID="{552321C2-984B-4598-A8C3-EB38E0ADEF74}" presName="quadrant2" presStyleLbl="node1" presStyleIdx="1" presStyleCnt="4" custScaleX="104355" custScaleY="101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2EF84-50B1-4171-9753-F0EC98033E05}" type="pres">
      <dgm:prSet presAssocID="{552321C2-984B-4598-A8C3-EB38E0ADEF74}" presName="quadrant3" presStyleLbl="node1" presStyleIdx="2" presStyleCnt="4" custScaleX="104355" custScaleY="101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2C928-1DE8-4674-96AD-49A56C439F6E}" type="pres">
      <dgm:prSet presAssocID="{552321C2-984B-4598-A8C3-EB38E0ADEF74}" presName="quadrant4" presStyleLbl="node1" presStyleIdx="3" presStyleCnt="4" custScaleX="104355" custScaleY="101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66F4E-5CA6-4E35-A459-001C5416A6D9}" type="pres">
      <dgm:prSet presAssocID="{552321C2-984B-4598-A8C3-EB38E0ADEF74}" presName="quadrantPlaceholder" presStyleCnt="0"/>
      <dgm:spPr/>
      <dgm:t>
        <a:bodyPr/>
        <a:lstStyle/>
        <a:p>
          <a:endParaRPr lang="ru-RU"/>
        </a:p>
      </dgm:t>
    </dgm:pt>
    <dgm:pt modelId="{57FA73A8-7B45-4FEC-8209-D10A48BD925E}" type="pres">
      <dgm:prSet presAssocID="{552321C2-984B-4598-A8C3-EB38E0ADEF74}" presName="center1" presStyleLbl="fgShp" presStyleIdx="0" presStyleCnt="2"/>
      <dgm:spPr/>
      <dgm:t>
        <a:bodyPr/>
        <a:lstStyle/>
        <a:p>
          <a:endParaRPr lang="ru-RU"/>
        </a:p>
      </dgm:t>
    </dgm:pt>
    <dgm:pt modelId="{DFF196F7-C497-4E48-AD0F-3AEA2BAF0F4C}" type="pres">
      <dgm:prSet presAssocID="{552321C2-984B-4598-A8C3-EB38E0ADEF74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D39D5AE8-FF3D-48F8-8260-EAF3437F8BF2}" srcId="{552321C2-984B-4598-A8C3-EB38E0ADEF74}" destId="{91AA0161-8ADD-4245-B21E-1DD117FEC2C7}" srcOrd="3" destOrd="0" parTransId="{106F955A-215D-42AC-B5B4-5E057E5A6401}" sibTransId="{3CAE30E5-AED9-40D2-A79D-D14D5D1F81B5}"/>
    <dgm:cxn modelId="{707C7E83-6DD1-4905-88AB-F6596FA087D4}" type="presOf" srcId="{91AA0161-8ADD-4245-B21E-1DD117FEC2C7}" destId="{58E2C928-1DE8-4674-96AD-49A56C439F6E}" srcOrd="0" destOrd="0" presId="urn:microsoft.com/office/officeart/2005/8/layout/cycle4"/>
    <dgm:cxn modelId="{6F203810-0A68-47FA-A2CE-E6B40C5B548F}" srcId="{552321C2-984B-4598-A8C3-EB38E0ADEF74}" destId="{347C8771-13DC-458D-AA0D-D9BA880C7389}" srcOrd="0" destOrd="0" parTransId="{747910C9-FF62-47E4-B4D2-8C111D3D1B87}" sibTransId="{8C521C95-CD1C-4604-BCB7-5AD5CF5D135C}"/>
    <dgm:cxn modelId="{BDBE745D-EF74-4D4F-9349-0FB33CF3B090}" type="presOf" srcId="{B9BF397B-7675-4B69-AC0F-2F8FAEA95CBD}" destId="{C5F24F5E-660C-4CF1-8F17-847DFD87567B}" srcOrd="0" destOrd="0" presId="urn:microsoft.com/office/officeart/2005/8/layout/cycle4"/>
    <dgm:cxn modelId="{F8F42AD3-66F8-41C7-B4D3-B178D717A6F6}" type="presOf" srcId="{0B580F0E-F961-45DA-BDD0-7813FC7168AA}" destId="{2D4B4B9C-A970-4793-86FA-435ADEE46087}" srcOrd="0" destOrd="0" presId="urn:microsoft.com/office/officeart/2005/8/layout/cycle4"/>
    <dgm:cxn modelId="{F1B80EB3-DF3F-48F7-A058-4275075042F2}" srcId="{552321C2-984B-4598-A8C3-EB38E0ADEF74}" destId="{7B4D556F-DFF3-4635-A300-E920425002C6}" srcOrd="2" destOrd="0" parTransId="{8B7660A6-EC88-4D74-AEDB-7D76F1F843C2}" sibTransId="{A3E55097-C394-435D-9DC8-E318F7609A27}"/>
    <dgm:cxn modelId="{D1569BDD-7C2A-4748-9A21-437CCA18ABD4}" srcId="{347C8771-13DC-458D-AA0D-D9BA880C7389}" destId="{B9BF397B-7675-4B69-AC0F-2F8FAEA95CBD}" srcOrd="0" destOrd="0" parTransId="{AB8D95CE-7C2D-4414-876B-68601289D44F}" sibTransId="{7B4DEF31-6AC7-441E-AD81-0D0040DB69D3}"/>
    <dgm:cxn modelId="{06D68CD1-BF8B-490C-9DA6-AF5F808C17B1}" type="presOf" srcId="{347C8771-13DC-458D-AA0D-D9BA880C7389}" destId="{C7BDFF87-F0FA-455F-9E2D-34E8C4D4C5E8}" srcOrd="0" destOrd="0" presId="urn:microsoft.com/office/officeart/2005/8/layout/cycle4"/>
    <dgm:cxn modelId="{C595B278-F00E-4128-AA1E-76018F4F599F}" srcId="{552321C2-984B-4598-A8C3-EB38E0ADEF74}" destId="{9A9837DC-A677-438C-9CD1-A90083D2EF35}" srcOrd="1" destOrd="0" parTransId="{24F32520-DD76-4617-A9F3-978D1225FDB8}" sibTransId="{30E542D2-3DCC-4A53-8DBA-3746D6AFC4C1}"/>
    <dgm:cxn modelId="{6A746695-D36C-4742-AC6D-F94C066B03DB}" srcId="{9A9837DC-A677-438C-9CD1-A90083D2EF35}" destId="{41738E2C-9ED4-4C1F-844F-90B639BE2AA5}" srcOrd="0" destOrd="0" parTransId="{DE023DAE-5D2A-4E91-AA3F-DDC546BE8B94}" sibTransId="{D35D3D26-B794-4CB7-9023-902F6C1F5991}"/>
    <dgm:cxn modelId="{2CF38707-6E4E-4ECF-B07F-52B830C3940D}" srcId="{91AA0161-8ADD-4245-B21E-1DD117FEC2C7}" destId="{F2FB2C72-0295-4ECC-A66F-0908568C5F52}" srcOrd="1" destOrd="0" parTransId="{FC21AA5C-ABC0-4A8D-97B8-F48460E223CB}" sibTransId="{4439E2E1-4F7E-4308-BDD1-FC49D698B50D}"/>
    <dgm:cxn modelId="{FA7E673C-3D12-4DCF-AEAB-13568AFB70F5}" type="presOf" srcId="{F2FB2C72-0295-4ECC-A66F-0908568C5F52}" destId="{2D4B4B9C-A970-4793-86FA-435ADEE46087}" srcOrd="0" destOrd="1" presId="urn:microsoft.com/office/officeart/2005/8/layout/cycle4"/>
    <dgm:cxn modelId="{FB3CE36E-BAFE-4E1B-8FA8-13724642DCF6}" type="presOf" srcId="{CF8234E9-E4AA-4E80-BC1F-A9C9869093AA}" destId="{484C12F9-6A3C-47B1-8D81-9B48C4E0F687}" srcOrd="1" destOrd="0" presId="urn:microsoft.com/office/officeart/2005/8/layout/cycle4"/>
    <dgm:cxn modelId="{AC39733D-13FE-4CCA-A94C-DC7FFCC331A1}" type="presOf" srcId="{CF8234E9-E4AA-4E80-BC1F-A9C9869093AA}" destId="{C0F42C3A-940F-4D74-94B6-29F22F067999}" srcOrd="0" destOrd="0" presId="urn:microsoft.com/office/officeart/2005/8/layout/cycle4"/>
    <dgm:cxn modelId="{7DFC5B79-83CD-498E-8DB6-6A523D2672EB}" type="presOf" srcId="{F2FB2C72-0295-4ECC-A66F-0908568C5F52}" destId="{49D8AD6E-B5AF-486D-B365-C5CFEBC0E4C6}" srcOrd="1" destOrd="1" presId="urn:microsoft.com/office/officeart/2005/8/layout/cycle4"/>
    <dgm:cxn modelId="{0C94A62D-EAD3-4E17-8B8B-A3D01E4EEB7A}" type="presOf" srcId="{41738E2C-9ED4-4C1F-844F-90B639BE2AA5}" destId="{806FFBB1-CD63-4263-BB00-01738257CE7F}" srcOrd="1" destOrd="0" presId="urn:microsoft.com/office/officeart/2005/8/layout/cycle4"/>
    <dgm:cxn modelId="{603A3042-B205-4B5B-98C8-27CF5119027C}" type="presOf" srcId="{41738E2C-9ED4-4C1F-844F-90B639BE2AA5}" destId="{44B8B159-4C87-4353-BEC5-403E274582CB}" srcOrd="0" destOrd="0" presId="urn:microsoft.com/office/officeart/2005/8/layout/cycle4"/>
    <dgm:cxn modelId="{73EF2B5F-22C9-4AB0-932E-642B7C711E98}" srcId="{91AA0161-8ADD-4245-B21E-1DD117FEC2C7}" destId="{0B580F0E-F961-45DA-BDD0-7813FC7168AA}" srcOrd="0" destOrd="0" parTransId="{F4F60858-CA9E-47AC-88FE-B6A5C042BD63}" sibTransId="{FBD7B0F1-9BBD-405F-9CAC-71D5F9DF687C}"/>
    <dgm:cxn modelId="{D269A9B2-0A45-4083-9F6F-4243C7E5872A}" srcId="{7B4D556F-DFF3-4635-A300-E920425002C6}" destId="{CF8234E9-E4AA-4E80-BC1F-A9C9869093AA}" srcOrd="0" destOrd="0" parTransId="{00D5D0CF-F6F8-44D7-BF87-2544B8F8E651}" sibTransId="{15B86A3F-C3CA-4D4D-A0F6-E05720FA3459}"/>
    <dgm:cxn modelId="{79ADFB02-C76C-4923-9981-3DACC0E0426E}" type="presOf" srcId="{B9BF397B-7675-4B69-AC0F-2F8FAEA95CBD}" destId="{1726BFEE-7B74-4CCB-8761-4F33429F6E28}" srcOrd="1" destOrd="0" presId="urn:microsoft.com/office/officeart/2005/8/layout/cycle4"/>
    <dgm:cxn modelId="{AAE8B657-DB74-4215-B22D-62C160F81ED8}" type="presOf" srcId="{7B4D556F-DFF3-4635-A300-E920425002C6}" destId="{5DE2EF84-50B1-4171-9753-F0EC98033E05}" srcOrd="0" destOrd="0" presId="urn:microsoft.com/office/officeart/2005/8/layout/cycle4"/>
    <dgm:cxn modelId="{95EE617B-4C88-452A-8615-390463F77D2D}" type="presOf" srcId="{552321C2-984B-4598-A8C3-EB38E0ADEF74}" destId="{0A52370E-6CF8-445B-90DE-FE303FAAA85D}" srcOrd="0" destOrd="0" presId="urn:microsoft.com/office/officeart/2005/8/layout/cycle4"/>
    <dgm:cxn modelId="{32DDC072-A23D-40EA-8E37-7D94B064967E}" type="presOf" srcId="{0B580F0E-F961-45DA-BDD0-7813FC7168AA}" destId="{49D8AD6E-B5AF-486D-B365-C5CFEBC0E4C6}" srcOrd="1" destOrd="0" presId="urn:microsoft.com/office/officeart/2005/8/layout/cycle4"/>
    <dgm:cxn modelId="{47C9D573-257E-443A-966A-FDFBB5C28A6B}" type="presOf" srcId="{9A9837DC-A677-438C-9CD1-A90083D2EF35}" destId="{000B89CE-347B-4AAB-953A-DEC4FD7CF839}" srcOrd="0" destOrd="0" presId="urn:microsoft.com/office/officeart/2005/8/layout/cycle4"/>
    <dgm:cxn modelId="{094A3460-B349-4ED9-97EC-AA25D581811B}" type="presParOf" srcId="{0A52370E-6CF8-445B-90DE-FE303FAAA85D}" destId="{F0511740-CBE8-4199-9EE9-924F2AA6E85C}" srcOrd="0" destOrd="0" presId="urn:microsoft.com/office/officeart/2005/8/layout/cycle4"/>
    <dgm:cxn modelId="{B017055D-E885-435F-9020-8AEC76F69E48}" type="presParOf" srcId="{F0511740-CBE8-4199-9EE9-924F2AA6E85C}" destId="{AD3D54A2-83AB-4335-9A5E-FAA376D74AA8}" srcOrd="0" destOrd="0" presId="urn:microsoft.com/office/officeart/2005/8/layout/cycle4"/>
    <dgm:cxn modelId="{F4584AC9-B415-4D9D-852F-C60DC3FDDE50}" type="presParOf" srcId="{AD3D54A2-83AB-4335-9A5E-FAA376D74AA8}" destId="{C5F24F5E-660C-4CF1-8F17-847DFD87567B}" srcOrd="0" destOrd="0" presId="urn:microsoft.com/office/officeart/2005/8/layout/cycle4"/>
    <dgm:cxn modelId="{AF31312E-F02E-40A4-8CDE-E19B70F8BA12}" type="presParOf" srcId="{AD3D54A2-83AB-4335-9A5E-FAA376D74AA8}" destId="{1726BFEE-7B74-4CCB-8761-4F33429F6E28}" srcOrd="1" destOrd="0" presId="urn:microsoft.com/office/officeart/2005/8/layout/cycle4"/>
    <dgm:cxn modelId="{D5F4B696-7D95-41DD-9935-76D0C37E810A}" type="presParOf" srcId="{F0511740-CBE8-4199-9EE9-924F2AA6E85C}" destId="{FD721A4F-BB48-4AC5-90EB-297B4E30B789}" srcOrd="1" destOrd="0" presId="urn:microsoft.com/office/officeart/2005/8/layout/cycle4"/>
    <dgm:cxn modelId="{997EE1BF-EB14-40CF-89D9-8B85245D8249}" type="presParOf" srcId="{FD721A4F-BB48-4AC5-90EB-297B4E30B789}" destId="{44B8B159-4C87-4353-BEC5-403E274582CB}" srcOrd="0" destOrd="0" presId="urn:microsoft.com/office/officeart/2005/8/layout/cycle4"/>
    <dgm:cxn modelId="{F1E9313C-5FE6-4E8C-80F8-F43AC5161D1D}" type="presParOf" srcId="{FD721A4F-BB48-4AC5-90EB-297B4E30B789}" destId="{806FFBB1-CD63-4263-BB00-01738257CE7F}" srcOrd="1" destOrd="0" presId="urn:microsoft.com/office/officeart/2005/8/layout/cycle4"/>
    <dgm:cxn modelId="{4B45283B-5CA5-448C-A45C-9FD889862024}" type="presParOf" srcId="{F0511740-CBE8-4199-9EE9-924F2AA6E85C}" destId="{6FCCFB73-8201-471A-84E4-91A3D4A08FF2}" srcOrd="2" destOrd="0" presId="urn:microsoft.com/office/officeart/2005/8/layout/cycle4"/>
    <dgm:cxn modelId="{865B930F-025E-4EDC-BBD9-C83FE8EA649A}" type="presParOf" srcId="{6FCCFB73-8201-471A-84E4-91A3D4A08FF2}" destId="{C0F42C3A-940F-4D74-94B6-29F22F067999}" srcOrd="0" destOrd="0" presId="urn:microsoft.com/office/officeart/2005/8/layout/cycle4"/>
    <dgm:cxn modelId="{8CD9FA6E-455F-4122-9E5C-6D6720202275}" type="presParOf" srcId="{6FCCFB73-8201-471A-84E4-91A3D4A08FF2}" destId="{484C12F9-6A3C-47B1-8D81-9B48C4E0F687}" srcOrd="1" destOrd="0" presId="urn:microsoft.com/office/officeart/2005/8/layout/cycle4"/>
    <dgm:cxn modelId="{2521EB1A-820B-4A8C-AA81-793CE7BB69EE}" type="presParOf" srcId="{F0511740-CBE8-4199-9EE9-924F2AA6E85C}" destId="{1430F9C8-B340-4382-B875-B36CE25DA699}" srcOrd="3" destOrd="0" presId="urn:microsoft.com/office/officeart/2005/8/layout/cycle4"/>
    <dgm:cxn modelId="{6B2F1F63-4DAB-4C5F-BB26-488B724BE2A0}" type="presParOf" srcId="{1430F9C8-B340-4382-B875-B36CE25DA699}" destId="{2D4B4B9C-A970-4793-86FA-435ADEE46087}" srcOrd="0" destOrd="0" presId="urn:microsoft.com/office/officeart/2005/8/layout/cycle4"/>
    <dgm:cxn modelId="{CED97040-3030-4A2D-99C3-4D8815FB9B2D}" type="presParOf" srcId="{1430F9C8-B340-4382-B875-B36CE25DA699}" destId="{49D8AD6E-B5AF-486D-B365-C5CFEBC0E4C6}" srcOrd="1" destOrd="0" presId="urn:microsoft.com/office/officeart/2005/8/layout/cycle4"/>
    <dgm:cxn modelId="{6D5BC8D8-94FE-43C7-A26D-337A8BC5AEC4}" type="presParOf" srcId="{F0511740-CBE8-4199-9EE9-924F2AA6E85C}" destId="{4D452EAF-649A-43E0-B5A2-6401BD429793}" srcOrd="4" destOrd="0" presId="urn:microsoft.com/office/officeart/2005/8/layout/cycle4"/>
    <dgm:cxn modelId="{9399CA08-FD08-4A0A-B6EF-9D53FDAEBF06}" type="presParOf" srcId="{0A52370E-6CF8-445B-90DE-FE303FAAA85D}" destId="{BF732CE7-5D76-4D87-8A66-9AD9BB4E4D79}" srcOrd="1" destOrd="0" presId="urn:microsoft.com/office/officeart/2005/8/layout/cycle4"/>
    <dgm:cxn modelId="{F0A1A452-8E27-4AA7-8016-6C5A54D70D1F}" type="presParOf" srcId="{BF732CE7-5D76-4D87-8A66-9AD9BB4E4D79}" destId="{C7BDFF87-F0FA-455F-9E2D-34E8C4D4C5E8}" srcOrd="0" destOrd="0" presId="urn:microsoft.com/office/officeart/2005/8/layout/cycle4"/>
    <dgm:cxn modelId="{F4A17F0D-270D-4F15-834D-81452FA18CA8}" type="presParOf" srcId="{BF732CE7-5D76-4D87-8A66-9AD9BB4E4D79}" destId="{000B89CE-347B-4AAB-953A-DEC4FD7CF839}" srcOrd="1" destOrd="0" presId="urn:microsoft.com/office/officeart/2005/8/layout/cycle4"/>
    <dgm:cxn modelId="{1E2F49E0-AAD1-4901-AA31-FF9531ED643E}" type="presParOf" srcId="{BF732CE7-5D76-4D87-8A66-9AD9BB4E4D79}" destId="{5DE2EF84-50B1-4171-9753-F0EC98033E05}" srcOrd="2" destOrd="0" presId="urn:microsoft.com/office/officeart/2005/8/layout/cycle4"/>
    <dgm:cxn modelId="{D8E7F1BC-A05D-4484-9B1C-699C9C97D7E4}" type="presParOf" srcId="{BF732CE7-5D76-4D87-8A66-9AD9BB4E4D79}" destId="{58E2C928-1DE8-4674-96AD-49A56C439F6E}" srcOrd="3" destOrd="0" presId="urn:microsoft.com/office/officeart/2005/8/layout/cycle4"/>
    <dgm:cxn modelId="{18D2C794-122E-4B3C-B532-1C7C692CDF5B}" type="presParOf" srcId="{BF732CE7-5D76-4D87-8A66-9AD9BB4E4D79}" destId="{27E66F4E-5CA6-4E35-A459-001C5416A6D9}" srcOrd="4" destOrd="0" presId="urn:microsoft.com/office/officeart/2005/8/layout/cycle4"/>
    <dgm:cxn modelId="{3980349B-9F17-433D-9285-B706369C7463}" type="presParOf" srcId="{0A52370E-6CF8-445B-90DE-FE303FAAA85D}" destId="{57FA73A8-7B45-4FEC-8209-D10A48BD925E}" srcOrd="2" destOrd="0" presId="urn:microsoft.com/office/officeart/2005/8/layout/cycle4"/>
    <dgm:cxn modelId="{E9F6B67D-FE1D-49A8-960A-DB315D2729FF}" type="presParOf" srcId="{0A52370E-6CF8-445B-90DE-FE303FAAA85D}" destId="{DFF196F7-C497-4E48-AD0F-3AEA2BAF0F4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824251-3057-44B7-9222-328D80241030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DA8AE0-0B6A-4D70-BBCB-10E5B62A9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944C0D-63EA-4294-B19B-12338C10DA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5905C-0404-462B-A568-1F604207D6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C21B-B6B9-4C21-A8C2-7887716FABFE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F085-72DC-4923-954B-C652DA6B4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F424-A0AD-4674-A048-441D6A255F97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CED0-5CDE-4786-A0FC-B04C3E821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16E7-424A-49F5-AA76-42F0E86778A9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7C8E-8FA1-45F2-B908-372C68683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контент (1 колон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98525"/>
          </a:xfrm>
          <a:prstGeom prst="rect">
            <a:avLst/>
          </a:prstGeom>
          <a:solidFill>
            <a:srgbClr val="BFC5CE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601" y="0"/>
            <a:ext cx="8534799" cy="92271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algn="l">
              <a:defRPr sz="19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41288" y="6542088"/>
            <a:ext cx="830262" cy="290512"/>
          </a:xfrm>
        </p:spPr>
        <p:txBody>
          <a:bodyPr lIns="91436" tIns="45718" rIns="91436" bIns="45718"/>
          <a:lstStyle>
            <a:lvl1pPr algn="l">
              <a:defRPr sz="1200" b="1">
                <a:solidFill>
                  <a:srgbClr val="C00000"/>
                </a:solidFill>
                <a:latin typeface="RussianRail G Pro Extended" pitchFamily="34" charset="-52"/>
              </a:defRPr>
            </a:lvl1pPr>
          </a:lstStyle>
          <a:p>
            <a:pPr>
              <a:defRPr/>
            </a:pPr>
            <a:fld id="{FEB58764-640D-44F6-8193-8A854D225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2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0188" y="1"/>
            <a:ext cx="8913812" cy="1413368"/>
          </a:xfrm>
        </p:spPr>
        <p:txBody>
          <a:bodyPr/>
          <a:lstStyle>
            <a:lvl1pPr algn="l"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C9D9-3E7A-47A6-8525-9A1059142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88" y="2"/>
            <a:ext cx="8913812" cy="1417639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714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1EEB-B008-4B71-850B-770E75FCA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3FFD-B59D-4013-8F5C-E1159F786209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8D63-1185-4369-A8A8-C8352ABC9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B5CC-770E-40E9-972A-5A98FA45FDBD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0684-C0CE-4152-8BFC-C1081E80E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9E11-5BB6-4872-964C-29B450A504CE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CDFB-EFF0-4669-844C-A0C8F3B93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68A6-CC29-45A7-9421-2C2DE9A42D44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1354-F8F9-4EB8-A98D-D27716935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5335-61F6-477F-A136-8DBFAC11E20F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3CCA-4C14-4038-BCBF-8B28974A4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58DA-D86F-4C5A-9EF3-792A9CEB42D2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31B3-1A35-4826-B8C6-0BAE10759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1AAF-901D-4D1C-BE85-8394AB683337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4B0C-B8F5-4796-AC01-65D85535A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0CE8-A556-4696-AEAD-74C02564E717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4BAF-8673-4462-9F4A-44A147457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2ADE3-31E1-460F-B78D-2F9B97ADAC74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EAC59C-588A-468C-9CFC-238C0E676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jpeg"/><Relationship Id="rId5" Type="http://schemas.openxmlformats.org/officeDocument/2006/relationships/tags" Target="../tags/tag5.xml"/><Relationship Id="rId10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Placeholder 13" descr="cover_illustra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cover_2.png"/>
          <p:cNvPicPr>
            <a:picLocks noChangeAspect="1"/>
          </p:cNvPicPr>
          <p:nvPr/>
        </p:nvPicPr>
        <p:blipFill>
          <a:blip r:embed="rId4"/>
          <a:srcRect t="48518"/>
          <a:stretch>
            <a:fillRect/>
          </a:stretch>
        </p:blipFill>
        <p:spPr bwMode="auto">
          <a:xfrm>
            <a:off x="0" y="3327400"/>
            <a:ext cx="9144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5"/>
          <p:cNvSpPr>
            <a:spLocks noGrp="1"/>
          </p:cNvSpPr>
          <p:nvPr>
            <p:ph type="ctrTitle" idx="4294967295"/>
          </p:nvPr>
        </p:nvSpPr>
        <p:spPr>
          <a:xfrm>
            <a:off x="625475" y="3384550"/>
            <a:ext cx="6045200" cy="917575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Основные задачи и функции службы грузовой и коммерческой работы</a:t>
            </a:r>
            <a:endParaRPr lang="en-US" sz="2400" b="1" smtClean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164388" cy="105251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/>
              <a:t>Структурная схема службы</a:t>
            </a:r>
            <a:br>
              <a:rPr lang="ru-RU" sz="3200" smtClean="0"/>
            </a:br>
            <a:r>
              <a:rPr lang="ru-RU" sz="3200" smtClean="0"/>
              <a:t> грузовой и коммерческой работы</a:t>
            </a:r>
          </a:p>
        </p:txBody>
      </p:sp>
      <p:sp>
        <p:nvSpPr>
          <p:cNvPr id="20482" name="Прямоугольник 16"/>
          <p:cNvSpPr>
            <a:spLocks noChangeArrowheads="1"/>
          </p:cNvSpPr>
          <p:nvPr/>
        </p:nvSpPr>
        <p:spPr bwMode="auto">
          <a:xfrm>
            <a:off x="2987675" y="1557338"/>
            <a:ext cx="3384550" cy="12176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ТЦФТОМ – начальник службы по грузовой и коммерческой работе</a:t>
            </a:r>
          </a:p>
        </p:txBody>
      </p:sp>
      <p:sp>
        <p:nvSpPr>
          <p:cNvPr id="20483" name="Прямоугольник 16"/>
          <p:cNvSpPr>
            <a:spLocks noChangeArrowheads="1"/>
          </p:cNvSpPr>
          <p:nvPr/>
        </p:nvSpPr>
        <p:spPr bwMode="auto">
          <a:xfrm>
            <a:off x="6804025" y="4941888"/>
            <a:ext cx="1946275" cy="935037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МП</a:t>
            </a:r>
          </a:p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(отдел претензионной работы)</a:t>
            </a:r>
            <a:endParaRPr lang="ru-RU" sz="12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484" name="Прямоугольник 16"/>
          <p:cNvSpPr>
            <a:spLocks noChangeArrowheads="1"/>
          </p:cNvSpPr>
          <p:nvPr/>
        </p:nvSpPr>
        <p:spPr bwMode="auto">
          <a:xfrm>
            <a:off x="3635375" y="4941888"/>
            <a:ext cx="2354263" cy="935037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МК</a:t>
            </a:r>
          </a:p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(отдел контроля коммерческой работы)</a:t>
            </a:r>
            <a:endParaRPr lang="ru-RU" sz="12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485" name="Прямоугольник 16"/>
          <p:cNvSpPr>
            <a:spLocks noChangeArrowheads="1"/>
          </p:cNvSpPr>
          <p:nvPr/>
        </p:nvSpPr>
        <p:spPr bwMode="auto">
          <a:xfrm>
            <a:off x="1619250" y="3573463"/>
            <a:ext cx="2714625" cy="7858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МО</a:t>
            </a:r>
          </a:p>
          <a:p>
            <a:pPr algn="ctr"/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(отдел организации грузовой и коммерческой работы)</a:t>
            </a:r>
          </a:p>
        </p:txBody>
      </p:sp>
      <p:sp>
        <p:nvSpPr>
          <p:cNvPr id="20486" name="Прямоугольник 16"/>
          <p:cNvSpPr>
            <a:spLocks noChangeArrowheads="1"/>
          </p:cNvSpPr>
          <p:nvPr/>
        </p:nvSpPr>
        <p:spPr bwMode="auto">
          <a:xfrm>
            <a:off x="4787900" y="3573463"/>
            <a:ext cx="2714625" cy="7858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МД</a:t>
            </a:r>
          </a:p>
          <a:p>
            <a:pPr algn="ctr"/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(отдел взаимодействия с владельцами жд путей необщего пользования)</a:t>
            </a:r>
          </a:p>
        </p:txBody>
      </p:sp>
      <p:sp>
        <p:nvSpPr>
          <p:cNvPr id="20487" name="Прямоугольник 16"/>
          <p:cNvSpPr>
            <a:spLocks noChangeArrowheads="1"/>
          </p:cNvSpPr>
          <p:nvPr/>
        </p:nvSpPr>
        <p:spPr bwMode="auto">
          <a:xfrm>
            <a:off x="395288" y="4724400"/>
            <a:ext cx="2663825" cy="115252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АФТОМ</a:t>
            </a:r>
          </a:p>
          <a:p>
            <a:pPr algn="ctr"/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(региональные отделы службы грузовой и коммерческой работы)</a:t>
            </a:r>
          </a:p>
          <a:p>
            <a:pPr algn="ctr"/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Астрахань, Волгоград, Саратов</a:t>
            </a: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5003800" y="27813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1258888" y="2349500"/>
            <a:ext cx="1728787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1258888" y="2349500"/>
            <a:ext cx="0" cy="23749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8027988" y="2349500"/>
            <a:ext cx="0" cy="2519363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 flipH="1">
            <a:off x="6372225" y="2349500"/>
            <a:ext cx="1655763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4572000" y="2781300"/>
            <a:ext cx="0" cy="21590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3851275" y="2781300"/>
            <a:ext cx="0" cy="792163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5651500" y="2781300"/>
            <a:ext cx="0" cy="792163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6" name="Рисунок 45" descr="761210031.jpg"/>
          <p:cNvPicPr>
            <a:picLocks noChangeAspect="1"/>
          </p:cNvPicPr>
          <p:nvPr/>
        </p:nvPicPr>
        <p:blipFill>
          <a:blip r:embed="rId2" cstate="print">
            <a:lum bright="19000"/>
          </a:blip>
          <a:stretch>
            <a:fillRect/>
          </a:stretch>
        </p:blipFill>
        <p:spPr>
          <a:xfrm>
            <a:off x="7027968" y="3148"/>
            <a:ext cx="2113978" cy="103593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7272338" cy="90805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/>
              <a:t>Основные задачи и функции службы</a:t>
            </a:r>
          </a:p>
        </p:txBody>
      </p:sp>
      <p:sp>
        <p:nvSpPr>
          <p:cNvPr id="21506" name="Text Box 15"/>
          <p:cNvSpPr txBox="1">
            <a:spLocks noChangeArrowheads="1"/>
          </p:cNvSpPr>
          <p:nvPr/>
        </p:nvSpPr>
        <p:spPr bwMode="auto">
          <a:xfrm>
            <a:off x="14557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809" name="PubOvalCallout"/>
          <p:cNvSpPr>
            <a:spLocks noEditPoints="1" noChangeArrowheads="1"/>
          </p:cNvSpPr>
          <p:nvPr/>
        </p:nvSpPr>
        <p:spPr bwMode="auto">
          <a:xfrm>
            <a:off x="4140200" y="1341438"/>
            <a:ext cx="2324100" cy="10795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Ins="0" anchor="ctr"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Нормативная документация</a:t>
            </a:r>
          </a:p>
        </p:txBody>
      </p:sp>
      <p:sp>
        <p:nvSpPr>
          <p:cNvPr id="33811" name="PubOvalCallout"/>
          <p:cNvSpPr>
            <a:spLocks noEditPoints="1" noChangeArrowheads="1"/>
          </p:cNvSpPr>
          <p:nvPr/>
        </p:nvSpPr>
        <p:spPr bwMode="auto">
          <a:xfrm>
            <a:off x="1401763" y="1338263"/>
            <a:ext cx="2305050" cy="114617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Ins="0" anchor="ctr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Безопасность движения</a:t>
            </a:r>
          </a:p>
        </p:txBody>
      </p:sp>
      <p:sp>
        <p:nvSpPr>
          <p:cNvPr id="33812" name="PubOvalCallout"/>
          <p:cNvSpPr>
            <a:spLocks noEditPoints="1" noChangeArrowheads="1"/>
          </p:cNvSpPr>
          <p:nvPr/>
        </p:nvSpPr>
        <p:spPr bwMode="auto">
          <a:xfrm>
            <a:off x="4857750" y="4073525"/>
            <a:ext cx="2305050" cy="114617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Ins="0" anchor="ctr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Технические средства</a:t>
            </a:r>
          </a:p>
        </p:txBody>
      </p:sp>
      <p:sp>
        <p:nvSpPr>
          <p:cNvPr id="33813" name="PubOvalCallout"/>
          <p:cNvSpPr>
            <a:spLocks noEditPoints="1" noChangeArrowheads="1"/>
          </p:cNvSpPr>
          <p:nvPr/>
        </p:nvSpPr>
        <p:spPr bwMode="auto">
          <a:xfrm>
            <a:off x="177800" y="2417763"/>
            <a:ext cx="2305050" cy="16637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Ins="0" anchor="ctr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Сохранность перевозимого груза</a:t>
            </a:r>
          </a:p>
        </p:txBody>
      </p:sp>
      <p:sp>
        <p:nvSpPr>
          <p:cNvPr id="33814" name="PubOvalCallout"/>
          <p:cNvSpPr>
            <a:spLocks noEditPoints="1" noChangeArrowheads="1"/>
          </p:cNvSpPr>
          <p:nvPr/>
        </p:nvSpPr>
        <p:spPr bwMode="auto">
          <a:xfrm>
            <a:off x="3130550" y="5297488"/>
            <a:ext cx="2305050" cy="114617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Ins="0" anchor="ctr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Ревизии и проверки</a:t>
            </a:r>
          </a:p>
        </p:txBody>
      </p:sp>
      <p:sp>
        <p:nvSpPr>
          <p:cNvPr id="33815" name="PubOvalCallout"/>
          <p:cNvSpPr>
            <a:spLocks noEditPoints="1" noChangeArrowheads="1"/>
          </p:cNvSpPr>
          <p:nvPr/>
        </p:nvSpPr>
        <p:spPr bwMode="auto">
          <a:xfrm>
            <a:off x="6154738" y="2130425"/>
            <a:ext cx="2305050" cy="16637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Ins="0" anchor="ctr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Оформление первичной документации</a:t>
            </a:r>
          </a:p>
        </p:txBody>
      </p:sp>
      <p:sp>
        <p:nvSpPr>
          <p:cNvPr id="33816" name="PubOvalCallout"/>
          <p:cNvSpPr>
            <a:spLocks noEditPoints="1" noChangeArrowheads="1"/>
          </p:cNvSpPr>
          <p:nvPr/>
        </p:nvSpPr>
        <p:spPr bwMode="auto">
          <a:xfrm>
            <a:off x="754063" y="4362450"/>
            <a:ext cx="2305050" cy="16637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Ins="0" anchor="ctr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Пути общего и необщего пользования</a:t>
            </a:r>
          </a:p>
        </p:txBody>
      </p:sp>
      <p:sp>
        <p:nvSpPr>
          <p:cNvPr id="33817" name="PubOvalCallout"/>
          <p:cNvSpPr>
            <a:spLocks noEditPoints="1" noChangeArrowheads="1"/>
          </p:cNvSpPr>
          <p:nvPr/>
        </p:nvSpPr>
        <p:spPr bwMode="auto">
          <a:xfrm>
            <a:off x="6154738" y="5297488"/>
            <a:ext cx="2305050" cy="114617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Ins="0" anchor="ctr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Техническая учеба</a:t>
            </a:r>
          </a:p>
        </p:txBody>
      </p:sp>
      <p:sp>
        <p:nvSpPr>
          <p:cNvPr id="33818" name="PubOvalCallout"/>
          <p:cNvSpPr>
            <a:spLocks noEditPoints="1" noChangeArrowheads="1"/>
          </p:cNvSpPr>
          <p:nvPr/>
        </p:nvSpPr>
        <p:spPr bwMode="auto">
          <a:xfrm>
            <a:off x="2986088" y="2346325"/>
            <a:ext cx="2305050" cy="218122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Ins="0" anchor="ctr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Технология грузовой и коммерческой работы</a:t>
            </a:r>
          </a:p>
        </p:txBody>
      </p:sp>
      <p:pic>
        <p:nvPicPr>
          <p:cNvPr id="46" name="Рисунок 45" descr="761210031.jpg"/>
          <p:cNvPicPr>
            <a:picLocks noChangeAspect="1"/>
          </p:cNvPicPr>
          <p:nvPr/>
        </p:nvPicPr>
        <p:blipFill>
          <a:blip r:embed="rId2" cstate="print">
            <a:lum bright="19000"/>
          </a:blip>
          <a:stretch>
            <a:fillRect/>
          </a:stretch>
        </p:blipFill>
        <p:spPr>
          <a:xfrm>
            <a:off x="7243053" y="1852"/>
            <a:ext cx="1899745" cy="89460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51725" cy="765175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2800" smtClean="0"/>
              <a:t>Основные функции отделов службы</a:t>
            </a:r>
          </a:p>
        </p:txBody>
      </p:sp>
      <p:grpSp>
        <p:nvGrpSpPr>
          <p:cNvPr id="22530" name="Группа 121"/>
          <p:cNvGrpSpPr>
            <a:grpSpLocks/>
          </p:cNvGrpSpPr>
          <p:nvPr/>
        </p:nvGrpSpPr>
        <p:grpSpPr bwMode="auto">
          <a:xfrm>
            <a:off x="1476375" y="981075"/>
            <a:ext cx="3168650" cy="2232025"/>
            <a:chOff x="1262346" y="3051274"/>
            <a:chExt cx="1896351" cy="665758"/>
          </a:xfrm>
        </p:grpSpPr>
        <p:sp>
          <p:nvSpPr>
            <p:cNvPr id="2" name="AutoShape 36"/>
            <p:cNvSpPr>
              <a:spLocks noChangeArrowheads="1"/>
            </p:cNvSpPr>
            <p:nvPr/>
          </p:nvSpPr>
          <p:spPr bwMode="auto">
            <a:xfrm>
              <a:off x="1262346" y="3051274"/>
              <a:ext cx="1896351" cy="66575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ru-RU" sz="1400">
                  <a:solidFill>
                    <a:schemeClr val="bg1"/>
                  </a:solidFill>
                </a:rPr>
                <a:t>МП</a:t>
              </a:r>
            </a:p>
            <a:p>
              <a:pPr>
                <a:buFontTx/>
                <a:buChar char="•"/>
                <a:defRPr/>
              </a:pPr>
              <a:r>
                <a:rPr lang="ru-RU" sz="1400">
                  <a:solidFill>
                    <a:schemeClr val="bg1"/>
                  </a:solidFill>
                </a:rPr>
                <a:t>Качественное и своевременное рассмотрение претензий, выявление причин возникновения, анализ, учет</a:t>
              </a:r>
            </a:p>
            <a:p>
              <a:pPr>
                <a:buFontTx/>
                <a:buChar char="•"/>
                <a:defRPr/>
              </a:pPr>
              <a:r>
                <a:rPr lang="ru-RU" sz="1400">
                  <a:solidFill>
                    <a:schemeClr val="bg1"/>
                  </a:solidFill>
                </a:rPr>
                <a:t>Организация профилактической работы по обеспечению сохранности перевозимых грузов</a:t>
              </a:r>
              <a:r>
                <a:rPr lang="ru-RU" sz="1400"/>
                <a:t> </a:t>
              </a:r>
            </a:p>
            <a:p>
              <a:pPr>
                <a:defRPr/>
              </a:pPr>
              <a:endParaRPr lang="ru-RU" sz="1400">
                <a:latin typeface="Calibri" pitchFamily="34" charset="0"/>
              </a:endParaRPr>
            </a:p>
          </p:txBody>
        </p:sp>
        <p:sp>
          <p:nvSpPr>
            <p:cNvPr id="22542" name="TextBox 214"/>
            <p:cNvSpPr txBox="1">
              <a:spLocks noChangeArrowheads="1"/>
            </p:cNvSpPr>
            <p:nvPr/>
          </p:nvSpPr>
          <p:spPr bwMode="auto">
            <a:xfrm>
              <a:off x="2158267" y="3150238"/>
              <a:ext cx="110209" cy="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100">
                <a:latin typeface="Calibri" pitchFamily="34" charset="0"/>
              </a:endParaRPr>
            </a:p>
          </p:txBody>
        </p:sp>
      </p:grpSp>
      <p:grpSp>
        <p:nvGrpSpPr>
          <p:cNvPr id="22531" name="Группа 121"/>
          <p:cNvGrpSpPr>
            <a:grpSpLocks/>
          </p:cNvGrpSpPr>
          <p:nvPr/>
        </p:nvGrpSpPr>
        <p:grpSpPr bwMode="auto">
          <a:xfrm>
            <a:off x="5003800" y="981075"/>
            <a:ext cx="3457575" cy="2305050"/>
            <a:chOff x="1262346" y="3051274"/>
            <a:chExt cx="1896351" cy="665758"/>
          </a:xfrm>
        </p:grpSpPr>
        <p:sp>
          <p:nvSpPr>
            <p:cNvPr id="3" name="AutoShape 36"/>
            <p:cNvSpPr>
              <a:spLocks noChangeArrowheads="1"/>
            </p:cNvSpPr>
            <p:nvPr/>
          </p:nvSpPr>
          <p:spPr bwMode="auto">
            <a:xfrm>
              <a:off x="1262346" y="3051274"/>
              <a:ext cx="1896351" cy="66575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ru-RU" sz="1400">
                  <a:solidFill>
                    <a:schemeClr val="bg1"/>
                  </a:solidFill>
                </a:rPr>
                <a:t>МК</a:t>
              </a:r>
            </a:p>
            <a:p>
              <a:pPr>
                <a:buFontTx/>
                <a:buChar char="•"/>
                <a:defRPr/>
              </a:pPr>
              <a:r>
                <a:rPr lang="ru-RU" sz="1400">
                  <a:solidFill>
                    <a:schemeClr val="bg1"/>
                  </a:solidFill>
                </a:rPr>
                <a:t>Обеспечение безопасности движения поездов, профилактическая работа, контроль, анализ, учет состояния обеспечения безопасности движения поездов</a:t>
              </a:r>
            </a:p>
            <a:p>
              <a:pPr>
                <a:buFontTx/>
                <a:buChar char="•"/>
                <a:defRPr/>
              </a:pPr>
              <a:r>
                <a:rPr lang="ru-RU" sz="1400">
                  <a:solidFill>
                    <a:schemeClr val="bg1"/>
                  </a:solidFill>
                </a:rPr>
                <a:t>Проведение ревизий и проверок по грузовой и коммерческой работе </a:t>
              </a:r>
            </a:p>
            <a:p>
              <a:pPr>
                <a:defRPr/>
              </a:pPr>
              <a:endParaRPr lang="ru-RU" sz="14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540" name="TextBox 214"/>
            <p:cNvSpPr txBox="1">
              <a:spLocks noChangeArrowheads="1"/>
            </p:cNvSpPr>
            <p:nvPr/>
          </p:nvSpPr>
          <p:spPr bwMode="auto">
            <a:xfrm>
              <a:off x="2160711" y="3151229"/>
              <a:ext cx="103179" cy="7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100">
                <a:latin typeface="Calibri" pitchFamily="34" charset="0"/>
              </a:endParaRPr>
            </a:p>
          </p:txBody>
        </p:sp>
      </p:grpSp>
      <p:grpSp>
        <p:nvGrpSpPr>
          <p:cNvPr id="22532" name="Группа 121"/>
          <p:cNvGrpSpPr>
            <a:grpSpLocks/>
          </p:cNvGrpSpPr>
          <p:nvPr/>
        </p:nvGrpSpPr>
        <p:grpSpPr bwMode="auto">
          <a:xfrm>
            <a:off x="4932363" y="3429000"/>
            <a:ext cx="3529012" cy="3095625"/>
            <a:chOff x="1262346" y="3051274"/>
            <a:chExt cx="1896351" cy="665758"/>
          </a:xfrm>
        </p:grpSpPr>
        <p:sp>
          <p:nvSpPr>
            <p:cNvPr id="4" name="AutoShape 36"/>
            <p:cNvSpPr>
              <a:spLocks noChangeArrowheads="1"/>
            </p:cNvSpPr>
            <p:nvPr/>
          </p:nvSpPr>
          <p:spPr bwMode="auto">
            <a:xfrm>
              <a:off x="1262346" y="3051274"/>
              <a:ext cx="1896351" cy="66575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anchorCtr="1"/>
            <a:lstStyle/>
            <a:p>
              <a:pPr>
                <a:defRPr/>
              </a:pPr>
              <a:r>
                <a:rPr lang="ru-RU" sz="1400">
                  <a:solidFill>
                    <a:schemeClr val="bg1"/>
                  </a:solidFill>
                </a:rPr>
                <a:t>МО</a:t>
              </a:r>
            </a:p>
            <a:p>
              <a:pPr>
                <a:buFontTx/>
                <a:buChar char="•"/>
                <a:defRPr/>
              </a:pPr>
              <a:r>
                <a:rPr lang="ru-RU" sz="1400">
                  <a:solidFill>
                    <a:schemeClr val="bg1"/>
                  </a:solidFill>
                </a:rPr>
                <a:t>Организация управления процессами грузовой и коммерческой работы в сфере грузовых перевозок, связанных с приемом грузов к перевозке и выдачей грузов</a:t>
              </a:r>
            </a:p>
            <a:p>
              <a:pPr>
                <a:buFontTx/>
                <a:buChar char="•"/>
                <a:defRPr/>
              </a:pPr>
              <a:r>
                <a:rPr lang="ru-RU" sz="1400">
                  <a:solidFill>
                    <a:schemeClr val="bg1"/>
                  </a:solidFill>
                </a:rPr>
                <a:t>Организация работы по нормативно-техническому и методологическому обеспечению работы персонала жд, связанного с выполнением функций грузовой и коммерческой работы</a:t>
              </a:r>
            </a:p>
          </p:txBody>
        </p:sp>
        <p:sp>
          <p:nvSpPr>
            <p:cNvPr id="22538" name="TextBox 214"/>
            <p:cNvSpPr txBox="1">
              <a:spLocks noChangeArrowheads="1"/>
            </p:cNvSpPr>
            <p:nvPr/>
          </p:nvSpPr>
          <p:spPr bwMode="auto">
            <a:xfrm>
              <a:off x="2164030" y="3149943"/>
              <a:ext cx="98955" cy="5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100">
                <a:latin typeface="Calibri" pitchFamily="34" charset="0"/>
              </a:endParaRPr>
            </a:p>
          </p:txBody>
        </p:sp>
      </p:grpSp>
      <p:grpSp>
        <p:nvGrpSpPr>
          <p:cNvPr id="22533" name="Группа 121"/>
          <p:cNvGrpSpPr>
            <a:grpSpLocks/>
          </p:cNvGrpSpPr>
          <p:nvPr/>
        </p:nvGrpSpPr>
        <p:grpSpPr bwMode="auto">
          <a:xfrm>
            <a:off x="1476375" y="3429000"/>
            <a:ext cx="3168650" cy="3095625"/>
            <a:chOff x="1262346" y="3051274"/>
            <a:chExt cx="1896351" cy="665758"/>
          </a:xfrm>
        </p:grpSpPr>
        <p:sp>
          <p:nvSpPr>
            <p:cNvPr id="214" name="AutoShape 36"/>
            <p:cNvSpPr>
              <a:spLocks noChangeArrowheads="1"/>
            </p:cNvSpPr>
            <p:nvPr/>
          </p:nvSpPr>
          <p:spPr bwMode="auto">
            <a:xfrm>
              <a:off x="1262346" y="3051274"/>
              <a:ext cx="1896351" cy="66575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anchorCtr="1"/>
            <a:lstStyle/>
            <a:p>
              <a:pPr>
                <a:defRPr/>
              </a:pPr>
              <a:r>
                <a:rPr lang="ru-RU" sz="1400">
                  <a:solidFill>
                    <a:schemeClr val="bg1"/>
                  </a:solidFill>
                </a:rPr>
                <a:t>МД</a:t>
              </a:r>
            </a:p>
            <a:p>
              <a:pPr>
                <a:buFontTx/>
                <a:buChar char="•"/>
                <a:defRPr/>
              </a:pPr>
              <a:r>
                <a:rPr lang="ru-RU" sz="1400">
                  <a:solidFill>
                    <a:schemeClr val="bg1"/>
                  </a:solidFill>
                </a:rPr>
                <a:t>Организация взаимодействия с владельцами и пользователями жд путей необщего пользования по вопросам заключения и перезаключения договоров и тд</a:t>
              </a:r>
            </a:p>
            <a:p>
              <a:pPr>
                <a:buFontTx/>
                <a:buChar char="•"/>
                <a:defRPr/>
              </a:pPr>
              <a:r>
                <a:rPr lang="ru-RU" sz="1400">
                  <a:solidFill>
                    <a:schemeClr val="bg1"/>
                  </a:solidFill>
                </a:rPr>
                <a:t>Организация работы, направленной на сокращение непроизводительного простоя вагонов всех форм собственности на жд путях необщего пользования</a:t>
              </a:r>
            </a:p>
            <a:p>
              <a:pPr>
                <a:defRPr/>
              </a:pPr>
              <a:endParaRPr lang="ru-RU" sz="1400"/>
            </a:p>
            <a:p>
              <a:pPr>
                <a:defRPr/>
              </a:pPr>
              <a:endParaRPr lang="ru-RU" sz="1400">
                <a:latin typeface="Calibri" pitchFamily="34" charset="0"/>
              </a:endParaRPr>
            </a:p>
          </p:txBody>
        </p:sp>
        <p:sp>
          <p:nvSpPr>
            <p:cNvPr id="22536" name="TextBox 214"/>
            <p:cNvSpPr txBox="1">
              <a:spLocks noChangeArrowheads="1"/>
            </p:cNvSpPr>
            <p:nvPr/>
          </p:nvSpPr>
          <p:spPr bwMode="auto">
            <a:xfrm>
              <a:off x="2158267" y="3150626"/>
              <a:ext cx="110209" cy="5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100">
                <a:latin typeface="Calibri" pitchFamily="34" charset="0"/>
              </a:endParaRPr>
            </a:p>
          </p:txBody>
        </p:sp>
      </p:grpSp>
      <p:pic>
        <p:nvPicPr>
          <p:cNvPr id="46" name="Рисунок 45" descr="761210031.jpg"/>
          <p:cNvPicPr>
            <a:picLocks noChangeAspect="1"/>
          </p:cNvPicPr>
          <p:nvPr/>
        </p:nvPicPr>
        <p:blipFill>
          <a:blip r:embed="rId2" cstate="print">
            <a:lum bright="19000"/>
          </a:blip>
          <a:stretch>
            <a:fillRect/>
          </a:stretch>
        </p:blipFill>
        <p:spPr>
          <a:xfrm>
            <a:off x="7315802" y="912"/>
            <a:ext cx="1827284" cy="79209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Прямоугольник 234"/>
          <p:cNvSpPr/>
          <p:nvPr/>
        </p:nvSpPr>
        <p:spPr>
          <a:xfrm>
            <a:off x="179388" y="1341438"/>
            <a:ext cx="8064500" cy="2519362"/>
          </a:xfrm>
          <a:prstGeom prst="rect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" name="Рисунок 45" descr="761210031.jpg"/>
          <p:cNvPicPr>
            <a:picLocks noChangeAspect="1"/>
          </p:cNvPicPr>
          <p:nvPr/>
        </p:nvPicPr>
        <p:blipFill>
          <a:blip r:embed="rId8" cstate="print">
            <a:lum bright="19000"/>
          </a:blip>
          <a:stretch>
            <a:fillRect/>
          </a:stretch>
        </p:blipFill>
        <p:spPr>
          <a:xfrm>
            <a:off x="7546702" y="1"/>
            <a:ext cx="1597298" cy="692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" y="0"/>
            <a:ext cx="7740351" cy="69269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2048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0" y="6524625"/>
            <a:ext cx="611188" cy="3333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4C657BC-1880-41C1-9C5A-5DE733D0DC43}" type="slidenum">
              <a:rPr lang="en-US" b="1">
                <a:solidFill>
                  <a:srgbClr val="C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3559" name="Номер слайда 2"/>
          <p:cNvSpPr txBox="1">
            <a:spLocks/>
          </p:cNvSpPr>
          <p:nvPr/>
        </p:nvSpPr>
        <p:spPr bwMode="auto">
          <a:xfrm>
            <a:off x="0" y="6524625"/>
            <a:ext cx="6111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62BD3E9-0ABF-48E2-8AD9-778AE49764A1}" type="slidenum">
              <a:rPr lang="en-US" sz="12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pPr algn="ctr"/>
              <a:t>5</a:t>
            </a:fld>
            <a:endParaRPr lang="en-US" sz="1200" b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71600" y="0"/>
            <a:ext cx="6732240" cy="69269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Организация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контрольно-ревизионной работы (МК) </a:t>
            </a:r>
          </a:p>
        </p:txBody>
      </p:sp>
      <p:sp>
        <p:nvSpPr>
          <p:cNvPr id="2356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3564" name="Title 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474913" y="828675"/>
            <a:ext cx="4157662" cy="304800"/>
            <a:chOff x="1559" y="522"/>
            <a:chExt cx="2619" cy="192"/>
          </a:xfrm>
        </p:grpSpPr>
        <p:pic>
          <p:nvPicPr>
            <p:cNvPr id="23601" name="Title 1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59" y="522"/>
              <a:ext cx="26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2" name="Text Box 13"/>
            <p:cNvSpPr txBox="1">
              <a:spLocks noChangeArrowheads="1"/>
            </p:cNvSpPr>
            <p:nvPr/>
          </p:nvSpPr>
          <p:spPr bwMode="auto">
            <a:xfrm>
              <a:off x="1565" y="527"/>
              <a:ext cx="2607" cy="18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>
                  <a:cs typeface="Arial" charset="0"/>
                </a:rPr>
                <a:t>Уровень службы</a:t>
              </a:r>
            </a:p>
          </p:txBody>
        </p:sp>
      </p:grpSp>
      <p:cxnSp>
        <p:nvCxnSpPr>
          <p:cNvPr id="221" name="Прямая со стрелкой 220"/>
          <p:cNvCxnSpPr/>
          <p:nvPr/>
        </p:nvCxnSpPr>
        <p:spPr>
          <a:xfrm>
            <a:off x="1979613" y="4221163"/>
            <a:ext cx="0" cy="503237"/>
          </a:xfrm>
          <a:prstGeom prst="straightConnector1">
            <a:avLst/>
          </a:prstGeom>
          <a:ln w="158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6" name="Группа 188"/>
          <p:cNvGrpSpPr>
            <a:grpSpLocks/>
          </p:cNvGrpSpPr>
          <p:nvPr/>
        </p:nvGrpSpPr>
        <p:grpSpPr bwMode="auto">
          <a:xfrm>
            <a:off x="395288" y="1341438"/>
            <a:ext cx="7416800" cy="2457450"/>
            <a:chOff x="574354" y="1383491"/>
            <a:chExt cx="5688631" cy="4392889"/>
          </a:xfrm>
        </p:grpSpPr>
        <p:grpSp>
          <p:nvGrpSpPr>
            <p:cNvPr id="23581" name="Группа 120"/>
            <p:cNvGrpSpPr>
              <a:grpSpLocks/>
            </p:cNvGrpSpPr>
            <p:nvPr/>
          </p:nvGrpSpPr>
          <p:grpSpPr bwMode="auto">
            <a:xfrm>
              <a:off x="2107487" y="1569817"/>
              <a:ext cx="2143744" cy="1018249"/>
              <a:chOff x="2572909" y="1201805"/>
              <a:chExt cx="2215115" cy="787035"/>
            </a:xfrm>
          </p:grpSpPr>
          <p:sp>
            <p:nvSpPr>
              <p:cNvPr id="47" name="AutoShape 36"/>
              <p:cNvSpPr>
                <a:spLocks noChangeArrowheads="1"/>
              </p:cNvSpPr>
              <p:nvPr/>
            </p:nvSpPr>
            <p:spPr bwMode="auto">
              <a:xfrm>
                <a:off x="2572729" y="1202552"/>
                <a:ext cx="2215582" cy="785240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600" name="TextBox 54"/>
              <p:cNvSpPr txBox="1">
                <a:spLocks noChangeArrowheads="1"/>
              </p:cNvSpPr>
              <p:nvPr/>
            </p:nvSpPr>
            <p:spPr bwMode="auto">
              <a:xfrm>
                <a:off x="2999328" y="1256766"/>
                <a:ext cx="1465423" cy="593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100">
                    <a:solidFill>
                      <a:schemeClr val="bg1"/>
                    </a:solidFill>
                    <a:latin typeface="Calibri" pitchFamily="34" charset="0"/>
                  </a:rPr>
                  <a:t>Начальник</a:t>
                </a:r>
                <a:r>
                  <a:rPr lang="ru-RU" sz="1100">
                    <a:latin typeface="Calibri" pitchFamily="34" charset="0"/>
                  </a:rPr>
                  <a:t> </a:t>
                </a:r>
                <a:r>
                  <a:rPr lang="ru-RU" sz="1100">
                    <a:solidFill>
                      <a:schemeClr val="bg1"/>
                    </a:solidFill>
                    <a:latin typeface="Calibri" pitchFamily="34" charset="0"/>
                  </a:rPr>
                  <a:t>отдела контроля</a:t>
                </a:r>
              </a:p>
              <a:p>
                <a:pPr algn="ctr"/>
                <a:r>
                  <a:rPr lang="ru-RU" sz="1100">
                    <a:solidFill>
                      <a:schemeClr val="bg1"/>
                    </a:solidFill>
                    <a:latin typeface="Calibri" pitchFamily="34" charset="0"/>
                  </a:rPr>
                  <a:t>коммерческой работы</a:t>
                </a:r>
              </a:p>
            </p:txBody>
          </p:sp>
        </p:grpSp>
        <p:grpSp>
          <p:nvGrpSpPr>
            <p:cNvPr id="23582" name="Группа 121"/>
            <p:cNvGrpSpPr>
              <a:grpSpLocks/>
            </p:cNvGrpSpPr>
            <p:nvPr/>
          </p:nvGrpSpPr>
          <p:grpSpPr bwMode="auto">
            <a:xfrm>
              <a:off x="2455926" y="3339904"/>
              <a:ext cx="1835251" cy="880754"/>
              <a:chOff x="1307497" y="3051274"/>
              <a:chExt cx="1896351" cy="680761"/>
            </a:xfrm>
          </p:grpSpPr>
          <p:sp>
            <p:nvSpPr>
              <p:cNvPr id="39" name="AutoShape 36"/>
              <p:cNvSpPr>
                <a:spLocks noChangeArrowheads="1"/>
              </p:cNvSpPr>
              <p:nvPr/>
            </p:nvSpPr>
            <p:spPr bwMode="auto">
              <a:xfrm>
                <a:off x="1307105" y="3050361"/>
                <a:ext cx="1897272" cy="666796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98" name="TextBox 40"/>
              <p:cNvSpPr txBox="1">
                <a:spLocks noChangeArrowheads="1"/>
              </p:cNvSpPr>
              <p:nvPr/>
            </p:nvSpPr>
            <p:spPr bwMode="auto">
              <a:xfrm>
                <a:off x="1791645" y="3141021"/>
                <a:ext cx="998477" cy="591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100">
                    <a:solidFill>
                      <a:schemeClr val="bg1"/>
                    </a:solidFill>
                    <a:latin typeface="Calibri" pitchFamily="34" charset="0"/>
                  </a:rPr>
                  <a:t>Старший ревизор </a:t>
                </a:r>
              </a:p>
              <a:p>
                <a:pPr algn="ctr"/>
                <a:r>
                  <a:rPr lang="ru-RU" sz="1100">
                    <a:solidFill>
                      <a:schemeClr val="bg1"/>
                    </a:solidFill>
                    <a:latin typeface="Calibri" pitchFamily="34" charset="0"/>
                  </a:rPr>
                  <a:t>коммерческий</a:t>
                </a:r>
                <a:r>
                  <a:rPr lang="ru-RU" sz="1100">
                    <a:latin typeface="Calibri" pitchFamily="34" charset="0"/>
                  </a:rPr>
                  <a:t> </a:t>
                </a:r>
              </a:p>
            </p:txBody>
          </p:sp>
        </p:grpSp>
        <p:grpSp>
          <p:nvGrpSpPr>
            <p:cNvPr id="23583" name="Группа 122"/>
            <p:cNvGrpSpPr>
              <a:grpSpLocks/>
            </p:cNvGrpSpPr>
            <p:nvPr/>
          </p:nvGrpSpPr>
          <p:grpSpPr bwMode="auto">
            <a:xfrm>
              <a:off x="574354" y="3805716"/>
              <a:ext cx="1811886" cy="768181"/>
              <a:chOff x="5580112" y="3051274"/>
              <a:chExt cx="1944216" cy="593750"/>
            </a:xfrm>
          </p:grpSpPr>
          <p:sp>
            <p:nvSpPr>
              <p:cNvPr id="77" name="AutoShape 36"/>
              <p:cNvSpPr>
                <a:spLocks noChangeArrowheads="1"/>
              </p:cNvSpPr>
              <p:nvPr/>
            </p:nvSpPr>
            <p:spPr bwMode="auto">
              <a:xfrm>
                <a:off x="5580112" y="3052234"/>
                <a:ext cx="1944113" cy="592220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96" name="TextBox 74"/>
              <p:cNvSpPr txBox="1">
                <a:spLocks noChangeArrowheads="1"/>
              </p:cNvSpPr>
              <p:nvPr/>
            </p:nvSpPr>
            <p:spPr bwMode="auto">
              <a:xfrm>
                <a:off x="5927671" y="3167825"/>
                <a:ext cx="1332746" cy="360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100">
                    <a:solidFill>
                      <a:schemeClr val="bg1"/>
                    </a:solidFill>
                    <a:latin typeface="Calibri" pitchFamily="34" charset="0"/>
                  </a:rPr>
                  <a:t>Ревизор коммерческий</a:t>
                </a:r>
                <a:r>
                  <a:rPr lang="ru-RU" sz="1100">
                    <a:latin typeface="Calibri" pitchFamily="34" charset="0"/>
                  </a:rPr>
                  <a:t> </a:t>
                </a:r>
              </a:p>
            </p:txBody>
          </p:sp>
        </p:grpSp>
        <p:cxnSp>
          <p:nvCxnSpPr>
            <p:cNvPr id="81" name="Прямая со стрелкой 80"/>
            <p:cNvCxnSpPr/>
            <p:nvPr/>
          </p:nvCxnSpPr>
          <p:spPr>
            <a:xfrm>
              <a:off x="4059128" y="2688871"/>
              <a:ext cx="417637" cy="743499"/>
            </a:xfrm>
            <a:prstGeom prst="straightConnector1">
              <a:avLst/>
            </a:prstGeom>
            <a:ln w="158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 flipH="1">
              <a:off x="1763950" y="2637791"/>
              <a:ext cx="575926" cy="1078358"/>
            </a:xfrm>
            <a:prstGeom prst="straightConnector1">
              <a:avLst/>
            </a:prstGeom>
            <a:ln w="158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86" name="Рисунок 99" descr="Клиент с документами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85940" y="1383491"/>
              <a:ext cx="1478910" cy="205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87" name="Группа 123"/>
            <p:cNvGrpSpPr>
              <a:grpSpLocks/>
            </p:cNvGrpSpPr>
            <p:nvPr/>
          </p:nvGrpSpPr>
          <p:grpSpPr bwMode="auto">
            <a:xfrm>
              <a:off x="4453420" y="3526224"/>
              <a:ext cx="1809565" cy="560837"/>
              <a:chOff x="5699892" y="3051274"/>
              <a:chExt cx="1869811" cy="714875"/>
            </a:xfrm>
          </p:grpSpPr>
          <p:sp>
            <p:nvSpPr>
              <p:cNvPr id="125" name="AutoShape 36"/>
              <p:cNvSpPr>
                <a:spLocks noChangeArrowheads="1"/>
              </p:cNvSpPr>
              <p:nvPr/>
            </p:nvSpPr>
            <p:spPr bwMode="auto">
              <a:xfrm>
                <a:off x="5700109" y="3051010"/>
                <a:ext cx="1869594" cy="716206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94" name="TextBox 125"/>
              <p:cNvSpPr txBox="1">
                <a:spLocks noChangeArrowheads="1"/>
              </p:cNvSpPr>
              <p:nvPr/>
            </p:nvSpPr>
            <p:spPr bwMode="auto">
              <a:xfrm>
                <a:off x="6116384" y="3109042"/>
                <a:ext cx="1026761" cy="592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100">
                    <a:solidFill>
                      <a:schemeClr val="bg1"/>
                    </a:solidFill>
                    <a:latin typeface="Calibri" pitchFamily="34" charset="0"/>
                  </a:rPr>
                  <a:t>Ведущий инженер</a:t>
                </a:r>
              </a:p>
            </p:txBody>
          </p:sp>
        </p:grpSp>
        <p:grpSp>
          <p:nvGrpSpPr>
            <p:cNvPr id="23588" name="Группа 126"/>
            <p:cNvGrpSpPr>
              <a:grpSpLocks/>
            </p:cNvGrpSpPr>
            <p:nvPr/>
          </p:nvGrpSpPr>
          <p:grpSpPr bwMode="auto">
            <a:xfrm>
              <a:off x="4462784" y="4178364"/>
              <a:ext cx="1800200" cy="526913"/>
              <a:chOff x="5709568" y="3051274"/>
              <a:chExt cx="1860134" cy="640185"/>
            </a:xfrm>
          </p:grpSpPr>
          <p:sp>
            <p:nvSpPr>
              <p:cNvPr id="128" name="AutoShape 36"/>
              <p:cNvSpPr>
                <a:spLocks noChangeArrowheads="1"/>
              </p:cNvSpPr>
              <p:nvPr/>
            </p:nvSpPr>
            <p:spPr bwMode="auto">
              <a:xfrm>
                <a:off x="5710174" y="3051691"/>
                <a:ext cx="1859529" cy="596476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92" name="TextBox 128"/>
              <p:cNvSpPr txBox="1">
                <a:spLocks noChangeArrowheads="1"/>
              </p:cNvSpPr>
              <p:nvPr/>
            </p:nvSpPr>
            <p:spPr bwMode="auto">
              <a:xfrm>
                <a:off x="5793891" y="3096018"/>
                <a:ext cx="1701557" cy="595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100">
                    <a:solidFill>
                      <a:schemeClr val="bg1"/>
                    </a:solidFill>
                    <a:latin typeface="Calibri" pitchFamily="34" charset="0"/>
                  </a:rPr>
                  <a:t>Инженер</a:t>
                </a:r>
                <a:r>
                  <a:rPr lang="ru-RU" sz="1200">
                    <a:solidFill>
                      <a:schemeClr val="bg1"/>
                    </a:solidFill>
                    <a:latin typeface="Calibri" pitchFamily="34" charset="0"/>
                  </a:rPr>
                  <a:t> 1 категории</a:t>
                </a:r>
              </a:p>
            </p:txBody>
          </p:sp>
        </p:grpSp>
        <p:cxnSp>
          <p:nvCxnSpPr>
            <p:cNvPr id="135" name="Прямая со стрелкой 134"/>
            <p:cNvCxnSpPr/>
            <p:nvPr/>
          </p:nvCxnSpPr>
          <p:spPr>
            <a:xfrm>
              <a:off x="3082612" y="2725762"/>
              <a:ext cx="70621" cy="559044"/>
            </a:xfrm>
            <a:prstGeom prst="straightConnector1">
              <a:avLst/>
            </a:prstGeom>
            <a:ln w="158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Рисунок 101" descr="клиенты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36998" y="4364689"/>
              <a:ext cx="1365747" cy="1396015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23567" name="Группа 121"/>
          <p:cNvGrpSpPr>
            <a:grpSpLocks/>
          </p:cNvGrpSpPr>
          <p:nvPr/>
        </p:nvGrpSpPr>
        <p:grpSpPr bwMode="auto">
          <a:xfrm>
            <a:off x="468313" y="4797425"/>
            <a:ext cx="3024187" cy="481013"/>
            <a:chOff x="1262346" y="3051274"/>
            <a:chExt cx="1896351" cy="665758"/>
          </a:xfrm>
        </p:grpSpPr>
        <p:sp>
          <p:nvSpPr>
            <p:cNvPr id="214" name="AutoShape 36"/>
            <p:cNvSpPr>
              <a:spLocks noChangeArrowheads="1"/>
            </p:cNvSpPr>
            <p:nvPr/>
          </p:nvSpPr>
          <p:spPr bwMode="auto">
            <a:xfrm>
              <a:off x="1262346" y="3051274"/>
              <a:ext cx="1896351" cy="66575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80" name="TextBox 214"/>
            <p:cNvSpPr txBox="1">
              <a:spLocks noChangeArrowheads="1"/>
            </p:cNvSpPr>
            <p:nvPr/>
          </p:nvSpPr>
          <p:spPr bwMode="auto">
            <a:xfrm>
              <a:off x="1405692" y="3150149"/>
              <a:ext cx="1626582" cy="360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100">
                  <a:solidFill>
                    <a:schemeClr val="bg1"/>
                  </a:solidFill>
                  <a:latin typeface="Calibri" pitchFamily="34" charset="0"/>
                </a:rPr>
                <a:t>Старшие ревизоры коммерческие АФТО</a:t>
              </a:r>
            </a:p>
          </p:txBody>
        </p:sp>
      </p:grpSp>
      <p:grpSp>
        <p:nvGrpSpPr>
          <p:cNvPr id="23568" name="Группа 122"/>
          <p:cNvGrpSpPr>
            <a:grpSpLocks/>
          </p:cNvGrpSpPr>
          <p:nvPr/>
        </p:nvGrpSpPr>
        <p:grpSpPr bwMode="auto">
          <a:xfrm>
            <a:off x="468313" y="5516563"/>
            <a:ext cx="3024187" cy="446087"/>
            <a:chOff x="5948050" y="2472670"/>
            <a:chExt cx="3863353" cy="615494"/>
          </a:xfrm>
        </p:grpSpPr>
        <p:sp>
          <p:nvSpPr>
            <p:cNvPr id="212" name="AutoShape 36"/>
            <p:cNvSpPr>
              <a:spLocks noChangeArrowheads="1"/>
            </p:cNvSpPr>
            <p:nvPr/>
          </p:nvSpPr>
          <p:spPr bwMode="auto">
            <a:xfrm>
              <a:off x="5948050" y="2472670"/>
              <a:ext cx="3863353" cy="615494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78" name="TextBox 212"/>
            <p:cNvSpPr txBox="1">
              <a:spLocks noChangeArrowheads="1"/>
            </p:cNvSpPr>
            <p:nvPr/>
          </p:nvSpPr>
          <p:spPr bwMode="auto">
            <a:xfrm>
              <a:off x="6040035" y="2608689"/>
              <a:ext cx="3638216" cy="36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solidFill>
                    <a:schemeClr val="bg1"/>
                  </a:solidFill>
                  <a:latin typeface="Calibri" pitchFamily="34" charset="0"/>
                </a:rPr>
                <a:t>Ревизор коммерческий АФТО</a:t>
              </a:r>
              <a:r>
                <a:rPr lang="ru-RU" sz="1100">
                  <a:latin typeface="Calibri" pitchFamily="34" charset="0"/>
                </a:rPr>
                <a:t> </a:t>
              </a:r>
            </a:p>
          </p:txBody>
        </p:sp>
      </p:grpSp>
      <p:cxnSp>
        <p:nvCxnSpPr>
          <p:cNvPr id="199" name="Прямая со стрелкой 198"/>
          <p:cNvCxnSpPr>
            <a:endCxn id="212" idx="0"/>
          </p:cNvCxnSpPr>
          <p:nvPr/>
        </p:nvCxnSpPr>
        <p:spPr>
          <a:xfrm>
            <a:off x="1979613" y="5300663"/>
            <a:ext cx="0" cy="215900"/>
          </a:xfrm>
          <a:prstGeom prst="straightConnector1">
            <a:avLst/>
          </a:prstGeom>
          <a:ln w="158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70" name="Title 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474913" y="3998913"/>
            <a:ext cx="4157662" cy="585787"/>
            <a:chOff x="1559" y="2519"/>
            <a:chExt cx="2619" cy="369"/>
          </a:xfrm>
        </p:grpSpPr>
        <p:pic>
          <p:nvPicPr>
            <p:cNvPr id="23575" name="Title 1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559" y="2519"/>
              <a:ext cx="2619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1565" y="2523"/>
              <a:ext cx="2607" cy="3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>
                  <a:cs typeface="Arial" charset="0"/>
                </a:rPr>
                <a:t>Уровень региональных отделов</a:t>
              </a:r>
            </a:p>
          </p:txBody>
        </p:sp>
      </p:grpSp>
      <p:pic>
        <p:nvPicPr>
          <p:cNvPr id="234" name="Рисунок 233" descr="клиент за компьютером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6056" y="4869160"/>
            <a:ext cx="1224136" cy="11063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36" name="Прямоугольник 235"/>
          <p:cNvSpPr/>
          <p:nvPr/>
        </p:nvSpPr>
        <p:spPr>
          <a:xfrm>
            <a:off x="250825" y="4581525"/>
            <a:ext cx="6408738" cy="1871663"/>
          </a:xfrm>
          <a:prstGeom prst="rect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2" name="Соединительная линия уступом 241"/>
          <p:cNvCxnSpPr>
            <a:stCxn id="77" idx="2"/>
          </p:cNvCxnSpPr>
          <p:nvPr/>
        </p:nvCxnSpPr>
        <p:spPr>
          <a:xfrm rot="16200000" flipH="1">
            <a:off x="1410495" y="3310731"/>
            <a:ext cx="735012" cy="4032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Соединительная линия уступом 243"/>
          <p:cNvCxnSpPr/>
          <p:nvPr/>
        </p:nvCxnSpPr>
        <p:spPr>
          <a:xfrm rot="5400000">
            <a:off x="1763713" y="3213100"/>
            <a:ext cx="863600" cy="431800"/>
          </a:xfrm>
          <a:prstGeom prst="bentConnector3">
            <a:avLst>
              <a:gd name="adj1" fmla="val 575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 rot="1194588">
            <a:off x="3244850" y="5310188"/>
            <a:ext cx="1039813" cy="35718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9770403">
            <a:off x="673100" y="5283200"/>
            <a:ext cx="998538" cy="35718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9659668">
            <a:off x="1646238" y="3814763"/>
            <a:ext cx="1992312" cy="35718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1224363">
            <a:off x="5570538" y="3843338"/>
            <a:ext cx="1893887" cy="35718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34400" cy="7858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Verdana" pitchFamily="34" charset="0"/>
              </a:rPr>
              <a:t>Организация работы по заключению договоров по эксплуатации железнодорожных путей </a:t>
            </a:r>
            <a:r>
              <a:rPr lang="ru-RU" sz="1800" dirty="0" err="1" smtClean="0">
                <a:latin typeface="Verdana" pitchFamily="34" charset="0"/>
              </a:rPr>
              <a:t>необщего</a:t>
            </a:r>
            <a:r>
              <a:rPr lang="ru-RU" sz="1800" dirty="0" smtClean="0">
                <a:latin typeface="Verdana" pitchFamily="34" charset="0"/>
              </a:rPr>
              <a:t> пользования и договоров на подачу и уборку вагонов (МД)</a:t>
            </a:r>
            <a:endParaRPr lang="ru-RU" sz="1700" dirty="0" smtClean="0"/>
          </a:p>
        </p:txBody>
      </p:sp>
      <p:sp>
        <p:nvSpPr>
          <p:cNvPr id="25606" name="Номер слайда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65467-FA0E-4865-9C6F-901F2A814E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25607" name="Прямоугольник 14"/>
          <p:cNvSpPr>
            <a:spLocks noChangeArrowheads="1"/>
          </p:cNvSpPr>
          <p:nvPr/>
        </p:nvSpPr>
        <p:spPr bwMode="auto">
          <a:xfrm>
            <a:off x="3563938" y="1268413"/>
            <a:ext cx="2000250" cy="7858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ПОДГОТОВКА </a:t>
            </a:r>
          </a:p>
          <a:p>
            <a:pPr algn="ctr"/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ДОГОВОРА (ДОП.СОГЛАШЕНИЯ)</a:t>
            </a:r>
          </a:p>
        </p:txBody>
      </p:sp>
      <p:sp>
        <p:nvSpPr>
          <p:cNvPr id="25608" name="Прямоугольник 15"/>
          <p:cNvSpPr>
            <a:spLocks noChangeArrowheads="1"/>
          </p:cNvSpPr>
          <p:nvPr/>
        </p:nvSpPr>
        <p:spPr bwMode="auto">
          <a:xfrm>
            <a:off x="3492500" y="2924175"/>
            <a:ext cx="2143125" cy="8572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СОГЛАСОВАНИЕ </a:t>
            </a:r>
          </a:p>
          <a:p>
            <a:pPr algn="ctr"/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25609" name="Прямоугольник 16"/>
          <p:cNvSpPr>
            <a:spLocks noChangeArrowheads="1"/>
          </p:cNvSpPr>
          <p:nvPr/>
        </p:nvSpPr>
        <p:spPr bwMode="auto">
          <a:xfrm>
            <a:off x="1143000" y="4429125"/>
            <a:ext cx="2714625" cy="78581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ПОДПИСАНИЕ</a:t>
            </a:r>
          </a:p>
          <a:p>
            <a:pPr algn="ctr"/>
            <a:endParaRPr lang="ru-RU" sz="12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610" name="Прямоугольник 17"/>
          <p:cNvSpPr>
            <a:spLocks noChangeArrowheads="1"/>
          </p:cNvSpPr>
          <p:nvPr/>
        </p:nvSpPr>
        <p:spPr bwMode="auto">
          <a:xfrm>
            <a:off x="5292725" y="4437063"/>
            <a:ext cx="2714625" cy="7858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КОРРЕКТИРОВКА</a:t>
            </a:r>
          </a:p>
          <a:p>
            <a:pPr algn="ctr"/>
            <a:endParaRPr lang="ru-RU" sz="12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611" name="Прямоугольник 18"/>
          <p:cNvSpPr>
            <a:spLocks noChangeArrowheads="1"/>
          </p:cNvSpPr>
          <p:nvPr/>
        </p:nvSpPr>
        <p:spPr bwMode="auto">
          <a:xfrm>
            <a:off x="3643313" y="5786438"/>
            <a:ext cx="1857375" cy="7858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РАССМОТРЕНИЕ РАЗНОГЛАСИЙ </a:t>
            </a:r>
            <a:r>
              <a:rPr lang="ru-RU" sz="1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С ВЛАДЕЛЬЦЕМ</a:t>
            </a:r>
            <a:endParaRPr lang="ru-RU" sz="14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612" name="Прямоугольник 19"/>
          <p:cNvSpPr>
            <a:spLocks noChangeArrowheads="1"/>
          </p:cNvSpPr>
          <p:nvPr/>
        </p:nvSpPr>
        <p:spPr bwMode="auto">
          <a:xfrm>
            <a:off x="6443663" y="5734050"/>
            <a:ext cx="2535237" cy="78581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ПРАВОВОЕ ОСНОВАНИЕ ДЛЯ ОБРАЩЕНИЯ В СУД ОТСУТСТВУЕТ</a:t>
            </a:r>
          </a:p>
        </p:txBody>
      </p:sp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 rot="5400000">
            <a:off x="4208463" y="2281237"/>
            <a:ext cx="719138" cy="423863"/>
          </a:xfrm>
          <a:prstGeom prst="rightArrow">
            <a:avLst>
              <a:gd name="adj1" fmla="val 50000"/>
              <a:gd name="adj2" fmla="val 41583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Стрелка вправо 25"/>
          <p:cNvSpPr>
            <a:spLocks noChangeArrowheads="1"/>
          </p:cNvSpPr>
          <p:nvPr/>
        </p:nvSpPr>
        <p:spPr bwMode="auto">
          <a:xfrm rot="10800000">
            <a:off x="3924300" y="4643438"/>
            <a:ext cx="1295400" cy="357187"/>
          </a:xfrm>
          <a:prstGeom prst="rightArrow">
            <a:avLst>
              <a:gd name="adj1" fmla="val 58000"/>
              <a:gd name="adj2" fmla="val 45333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Стрелка вправо 29"/>
          <p:cNvSpPr>
            <a:spLocks noChangeArrowheads="1"/>
          </p:cNvSpPr>
          <p:nvPr/>
        </p:nvSpPr>
        <p:spPr bwMode="auto">
          <a:xfrm rot="10800000">
            <a:off x="2627313" y="6072188"/>
            <a:ext cx="936625" cy="357187"/>
          </a:xfrm>
          <a:prstGeom prst="rightArrow">
            <a:avLst>
              <a:gd name="adj1" fmla="val 58000"/>
              <a:gd name="adj2" fmla="val 43704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5580063" y="6072188"/>
            <a:ext cx="792162" cy="35718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17" name="Прямоугольник 32"/>
          <p:cNvSpPr>
            <a:spLocks noChangeArrowheads="1"/>
          </p:cNvSpPr>
          <p:nvPr/>
        </p:nvSpPr>
        <p:spPr bwMode="auto">
          <a:xfrm>
            <a:off x="107950" y="5786438"/>
            <a:ext cx="2463800" cy="7858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ВВОД ДАННЫХ ПО ДОГОВОРУ ВАС ЭТРАН</a:t>
            </a:r>
            <a:endParaRPr lang="ru-RU" sz="14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618" name="TextBox 35"/>
          <p:cNvSpPr txBox="1">
            <a:spLocks noChangeArrowheads="1"/>
          </p:cNvSpPr>
          <p:nvPr/>
        </p:nvSpPr>
        <p:spPr bwMode="auto">
          <a:xfrm rot="-1142112">
            <a:off x="1901825" y="37465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согласовано</a:t>
            </a:r>
          </a:p>
        </p:txBody>
      </p:sp>
      <p:sp>
        <p:nvSpPr>
          <p:cNvPr id="25619" name="TextBox 36"/>
          <p:cNvSpPr txBox="1">
            <a:spLocks noChangeArrowheads="1"/>
          </p:cNvSpPr>
          <p:nvPr/>
        </p:nvSpPr>
        <p:spPr bwMode="auto">
          <a:xfrm rot="1227460">
            <a:off x="5581650" y="3795713"/>
            <a:ext cx="184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не согласовано</a:t>
            </a:r>
          </a:p>
        </p:txBody>
      </p:sp>
      <p:sp>
        <p:nvSpPr>
          <p:cNvPr id="25620" name="TextBox 37"/>
          <p:cNvSpPr txBox="1">
            <a:spLocks noChangeArrowheads="1"/>
          </p:cNvSpPr>
          <p:nvPr/>
        </p:nvSpPr>
        <p:spPr bwMode="auto">
          <a:xfrm rot="1238515">
            <a:off x="3403600" y="5238750"/>
            <a:ext cx="604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нет</a:t>
            </a:r>
          </a:p>
        </p:txBody>
      </p:sp>
      <p:sp>
        <p:nvSpPr>
          <p:cNvPr id="25621" name="TextBox 38"/>
          <p:cNvSpPr txBox="1">
            <a:spLocks noChangeArrowheads="1"/>
          </p:cNvSpPr>
          <p:nvPr/>
        </p:nvSpPr>
        <p:spPr bwMode="auto">
          <a:xfrm rot="-1135463">
            <a:off x="976313" y="5207000"/>
            <a:ext cx="455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да</a:t>
            </a:r>
          </a:p>
        </p:txBody>
      </p:sp>
      <p:pic>
        <p:nvPicPr>
          <p:cNvPr id="25622" name="Рисунок 22" descr="8-shagov-na-puti-k-sdelke-prakticheskie-sovety-1.jpg&amp;width=1000&amp;height=667&amp;typemap=gif_gif;png_png;__jpeg;&amp;crop=no&amp;enlarge=0&amp;goldenratio=yes&amp;use-cache-headers=yes&amp;attachment=image14-52-00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29527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Рисунок 24" descr="15-13-56-DSC_58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68413"/>
            <a:ext cx="30972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43925" cy="7921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800" b="1" smtClean="0">
                <a:latin typeface="Arial" charset="0"/>
                <a:cs typeface="Times New Roman" pitchFamily="18" charset="0"/>
              </a:rPr>
              <a:t>Организация претензионно-исковой работы (МП)</a:t>
            </a:r>
            <a:endParaRPr lang="en-US" altLang="ru-RU" sz="2800" b="1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6626" name="Slide Number Placeholder 2"/>
          <p:cNvSpPr txBox="1">
            <a:spLocks/>
          </p:cNvSpPr>
          <p:nvPr/>
        </p:nvSpPr>
        <p:spPr bwMode="auto">
          <a:xfrm>
            <a:off x="50800" y="6516688"/>
            <a:ext cx="619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DB49402-9CFE-4A40-B932-8C64D574C353}" type="slidenum">
              <a:rPr lang="en-US" sz="1200">
                <a:latin typeface="Verdana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z="1200">
              <a:latin typeface="Verdana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60020" y="926766"/>
          <a:ext cx="8846820" cy="548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 rot="19057026">
            <a:off x="2838860" y="1486593"/>
            <a:ext cx="3879632" cy="4908547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9922771"/>
              </a:avLst>
            </a:prstTxWarp>
            <a:spAutoFit/>
          </a:bodyPr>
          <a:lstStyle/>
          <a:p>
            <a:pPr marL="873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ПЛАНИРОВАНИЕ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736703">
            <a:off x="1948450" y="1843489"/>
            <a:ext cx="5172843" cy="400304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9922771"/>
              </a:avLst>
            </a:prstTxWarp>
            <a:spAutoFit/>
          </a:bodyPr>
          <a:lstStyle/>
          <a:p>
            <a:pPr marL="873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ДЕЙСТВИЯ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8505066">
            <a:off x="2486807" y="938245"/>
            <a:ext cx="3879632" cy="4908547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9922771"/>
              </a:avLst>
            </a:prstTxWarp>
            <a:spAutoFit/>
          </a:bodyPr>
          <a:lstStyle/>
          <a:p>
            <a:pPr marL="873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3999015">
            <a:off x="1915006" y="1836583"/>
            <a:ext cx="5172844" cy="3681409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9922771"/>
              </a:avLst>
            </a:prstTxWarp>
            <a:spAutoFit/>
          </a:bodyPr>
          <a:lstStyle/>
          <a:p>
            <a:pPr marL="873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АНАЛИЗ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32" name="Прямоугольник 19"/>
          <p:cNvSpPr>
            <a:spLocks noChangeArrowheads="1"/>
          </p:cNvSpPr>
          <p:nvPr/>
        </p:nvSpPr>
        <p:spPr bwMode="auto">
          <a:xfrm>
            <a:off x="3492500" y="1831975"/>
            <a:ext cx="1003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algn="ctr"/>
            <a:r>
              <a:rPr lang="en-US" sz="8800" b="1">
                <a:solidFill>
                  <a:schemeClr val="bg1"/>
                </a:solidFill>
                <a:latin typeface="Verdana" pitchFamily="34" charset="0"/>
              </a:rPr>
              <a:t>P</a:t>
            </a:r>
          </a:p>
        </p:txBody>
      </p:sp>
      <p:sp>
        <p:nvSpPr>
          <p:cNvPr id="26633" name="Прямоугольник 20"/>
          <p:cNvSpPr>
            <a:spLocks noChangeArrowheads="1"/>
          </p:cNvSpPr>
          <p:nvPr/>
        </p:nvSpPr>
        <p:spPr bwMode="auto">
          <a:xfrm>
            <a:off x="4572000" y="1916113"/>
            <a:ext cx="10033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algn="ctr"/>
            <a:r>
              <a:rPr lang="en-US" sz="8800" b="1">
                <a:solidFill>
                  <a:schemeClr val="bg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26634" name="Прямоугольник 21"/>
          <p:cNvSpPr>
            <a:spLocks noChangeArrowheads="1"/>
          </p:cNvSpPr>
          <p:nvPr/>
        </p:nvSpPr>
        <p:spPr bwMode="auto">
          <a:xfrm>
            <a:off x="4572000" y="3516313"/>
            <a:ext cx="10033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algn="ctr"/>
            <a:r>
              <a:rPr lang="en-US" sz="8800" b="1">
                <a:solidFill>
                  <a:schemeClr val="bg1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6635" name="Прямоугольник 22"/>
          <p:cNvSpPr>
            <a:spLocks noChangeArrowheads="1"/>
          </p:cNvSpPr>
          <p:nvPr/>
        </p:nvSpPr>
        <p:spPr bwMode="auto">
          <a:xfrm>
            <a:off x="3492500" y="3516313"/>
            <a:ext cx="10033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algn="ctr"/>
            <a:r>
              <a:rPr lang="en-US" sz="8800" b="1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88" y="0"/>
            <a:ext cx="8913812" cy="10287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Организация контроля «жизненного цикла» вагона от момента приема до момента выдачи (МО)</a:t>
            </a:r>
          </a:p>
        </p:txBody>
      </p:sp>
      <p:grpSp>
        <p:nvGrpSpPr>
          <p:cNvPr id="28674" name="Группа 64"/>
          <p:cNvGrpSpPr>
            <a:grpSpLocks/>
          </p:cNvGrpSpPr>
          <p:nvPr/>
        </p:nvGrpSpPr>
        <p:grpSpPr bwMode="auto">
          <a:xfrm>
            <a:off x="403225" y="5264150"/>
            <a:ext cx="8316913" cy="1220788"/>
            <a:chOff x="431609" y="2463482"/>
            <a:chExt cx="8316855" cy="915891"/>
          </a:xfrm>
        </p:grpSpPr>
        <p:grpSp>
          <p:nvGrpSpPr>
            <p:cNvPr id="28703" name="Группа 39"/>
            <p:cNvGrpSpPr>
              <a:grpSpLocks/>
            </p:cNvGrpSpPr>
            <p:nvPr/>
          </p:nvGrpSpPr>
          <p:grpSpPr bwMode="auto">
            <a:xfrm>
              <a:off x="4637658" y="2976046"/>
              <a:ext cx="2811180" cy="130611"/>
              <a:chOff x="3546205" y="1690157"/>
              <a:chExt cx="3701720" cy="131352"/>
            </a:xfrm>
          </p:grpSpPr>
          <p:pic>
            <p:nvPicPr>
              <p:cNvPr id="28748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3943781" y="1294366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49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4871819" y="1293769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50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5796302" y="1293172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51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6720782" y="1292581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704" name="Группа 39"/>
            <p:cNvGrpSpPr>
              <a:grpSpLocks/>
            </p:cNvGrpSpPr>
            <p:nvPr/>
          </p:nvGrpSpPr>
          <p:grpSpPr bwMode="auto">
            <a:xfrm>
              <a:off x="1655607" y="2968493"/>
              <a:ext cx="2811180" cy="130611"/>
              <a:chOff x="3546205" y="1690157"/>
              <a:chExt cx="3701720" cy="131352"/>
            </a:xfrm>
          </p:grpSpPr>
          <p:pic>
            <p:nvPicPr>
              <p:cNvPr id="28744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3943781" y="1294366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45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4871819" y="1293769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46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5796302" y="1293172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47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6720782" y="1292581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705" name="Picture 3" descr="C:\Презентации\0_Организация тяжеловесного движения\Для презентации старые\завод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333" y="2504336"/>
              <a:ext cx="627488" cy="627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6" name="Picture 2" descr="C:\Users\DCNTI_DudinaMN\Desktop\гильдия\склад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77398" y="2659118"/>
              <a:ext cx="490501" cy="33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7" name="Picture 2" descr="C:\Users\DCNTI_DudinaMN\Desktop\гильдия\склад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6340" y="2659118"/>
              <a:ext cx="490501" cy="33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8" name="Picture 4" descr="E:\пути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5653202" y="2696876"/>
              <a:ext cx="128837" cy="70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9" name="Picture 4" descr="E:\пути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6185618" y="2865946"/>
              <a:ext cx="128837" cy="36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710" name="Группа 39"/>
            <p:cNvGrpSpPr>
              <a:grpSpLocks/>
            </p:cNvGrpSpPr>
            <p:nvPr/>
          </p:nvGrpSpPr>
          <p:grpSpPr bwMode="auto">
            <a:xfrm>
              <a:off x="3469197" y="2977214"/>
              <a:ext cx="2811180" cy="130611"/>
              <a:chOff x="3546205" y="1690157"/>
              <a:chExt cx="3701720" cy="131352"/>
            </a:xfrm>
          </p:grpSpPr>
          <p:pic>
            <p:nvPicPr>
              <p:cNvPr id="28740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3943781" y="1294366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41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4871819" y="1293769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42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5796302" y="1293172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43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6720782" y="1292581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711" name="Прямоугольник 74"/>
            <p:cNvSpPr>
              <a:spLocks noChangeArrowheads="1"/>
            </p:cNvSpPr>
            <p:nvPr/>
          </p:nvSpPr>
          <p:spPr bwMode="auto">
            <a:xfrm>
              <a:off x="2327287" y="3086647"/>
              <a:ext cx="1591675" cy="25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925" tIns="38963" rIns="77925" bIns="38963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>
                  <a:solidFill>
                    <a:srgbClr val="21377A"/>
                  </a:solidFill>
                  <a:latin typeface="Verdana" pitchFamily="34" charset="0"/>
                </a:rPr>
                <a:t>станция </a:t>
              </a:r>
            </a:p>
            <a:p>
              <a:pPr algn="ctr">
                <a:lnSpc>
                  <a:spcPts val="1000"/>
                </a:lnSpc>
              </a:pPr>
              <a:r>
                <a:rPr lang="ru-RU" sz="900">
                  <a:solidFill>
                    <a:srgbClr val="21377A"/>
                  </a:solidFill>
                  <a:latin typeface="Verdana" pitchFamily="34" charset="0"/>
                </a:rPr>
                <a:t>отправления</a:t>
              </a:r>
            </a:p>
          </p:txBody>
        </p:sp>
        <p:sp>
          <p:nvSpPr>
            <p:cNvPr id="76" name="Овал 75"/>
            <p:cNvSpPr/>
            <p:nvPr/>
          </p:nvSpPr>
          <p:spPr>
            <a:xfrm>
              <a:off x="3039854" y="2943461"/>
              <a:ext cx="180974" cy="181034"/>
            </a:xfrm>
            <a:prstGeom prst="ellipse">
              <a:avLst/>
            </a:prstGeom>
            <a:solidFill>
              <a:srgbClr val="7696F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8713" name="Picture 2" descr="C:\Презентации\23.09.2017\товарняк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48631" y="2859426"/>
              <a:ext cx="748800" cy="2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4" name="Picture 6" descr="C:\Users\Администратор\Downloads\товарняк8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16051" y="2807237"/>
              <a:ext cx="783292" cy="5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5" name="Picture 3" descr="\\10.35.178.6\издательский отдел\Общая\0 для ПРЕЗЕНТАЦИЙ\Иконки для презентаций PNG\погрузчик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39686" y="2723049"/>
              <a:ext cx="728529" cy="41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6" name="Прямоугольник 80"/>
            <p:cNvSpPr>
              <a:spLocks noChangeArrowheads="1"/>
            </p:cNvSpPr>
            <p:nvPr/>
          </p:nvSpPr>
          <p:spPr bwMode="auto">
            <a:xfrm>
              <a:off x="1331716" y="3098293"/>
              <a:ext cx="1457315" cy="15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925" tIns="38963" rIns="77925" bIns="38963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>
                  <a:solidFill>
                    <a:srgbClr val="7F7F7F"/>
                  </a:solidFill>
                  <a:latin typeface="Verdana" pitchFamily="34" charset="0"/>
                </a:rPr>
                <a:t>подъездной путь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34831" y="3154271"/>
              <a:ext cx="536571" cy="181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5825896" y="3122114"/>
              <a:ext cx="1330316" cy="175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007868" y="2943461"/>
              <a:ext cx="180974" cy="181034"/>
            </a:xfrm>
            <a:prstGeom prst="ellipse">
              <a:avLst/>
            </a:prstGeom>
            <a:solidFill>
              <a:srgbClr val="7696F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314843" y="2941079"/>
              <a:ext cx="180974" cy="181034"/>
            </a:xfrm>
            <a:prstGeom prst="ellipse">
              <a:avLst/>
            </a:prstGeom>
            <a:solidFill>
              <a:srgbClr val="7696F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721" name="Прямоугольник 141"/>
            <p:cNvSpPr>
              <a:spLocks noChangeArrowheads="1"/>
            </p:cNvSpPr>
            <p:nvPr/>
          </p:nvSpPr>
          <p:spPr bwMode="auto">
            <a:xfrm>
              <a:off x="431609" y="3117422"/>
              <a:ext cx="706143" cy="162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925" tIns="38963" rIns="77925" bIns="38963">
              <a:spAutoFit/>
            </a:bodyPr>
            <a:lstStyle/>
            <a:p>
              <a:pPr algn="ctr"/>
              <a:r>
                <a:rPr lang="ru-RU" sz="900">
                  <a:solidFill>
                    <a:srgbClr val="21377A"/>
                  </a:solidFill>
                  <a:latin typeface="Verdana" pitchFamily="34" charset="0"/>
                </a:rPr>
                <a:t>завод</a:t>
              </a:r>
            </a:p>
          </p:txBody>
        </p:sp>
        <p:sp>
          <p:nvSpPr>
            <p:cNvPr id="28722" name="Прямоугольник 142"/>
            <p:cNvSpPr>
              <a:spLocks noChangeArrowheads="1"/>
            </p:cNvSpPr>
            <p:nvPr/>
          </p:nvSpPr>
          <p:spPr bwMode="auto">
            <a:xfrm>
              <a:off x="5625308" y="3127998"/>
              <a:ext cx="1555979" cy="25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925" tIns="38963" rIns="77925" bIns="38963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>
                  <a:solidFill>
                    <a:srgbClr val="21377A"/>
                  </a:solidFill>
                  <a:latin typeface="Verdana" pitchFamily="34" charset="0"/>
                </a:rPr>
                <a:t>станция</a:t>
              </a:r>
            </a:p>
            <a:p>
              <a:pPr algn="ctr">
                <a:lnSpc>
                  <a:spcPts val="1000"/>
                </a:lnSpc>
              </a:pPr>
              <a:r>
                <a:rPr lang="ru-RU" sz="900">
                  <a:solidFill>
                    <a:srgbClr val="21377A"/>
                  </a:solidFill>
                  <a:latin typeface="Verdana" pitchFamily="34" charset="0"/>
                </a:rPr>
                <a:t> назначения</a:t>
              </a:r>
            </a:p>
          </p:txBody>
        </p:sp>
        <p:grpSp>
          <p:nvGrpSpPr>
            <p:cNvPr id="28723" name="Группа 39"/>
            <p:cNvGrpSpPr>
              <a:grpSpLocks/>
            </p:cNvGrpSpPr>
            <p:nvPr/>
          </p:nvGrpSpPr>
          <p:grpSpPr bwMode="auto">
            <a:xfrm>
              <a:off x="3944647" y="2977796"/>
              <a:ext cx="2109106" cy="130023"/>
              <a:chOff x="3546205" y="1690748"/>
              <a:chExt cx="2777240" cy="130761"/>
            </a:xfrm>
          </p:grpSpPr>
          <p:pic>
            <p:nvPicPr>
              <p:cNvPr id="28737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3943781" y="1294366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38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4871819" y="1293769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39" name="Picture 4" descr="E:\пути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5796302" y="1293172"/>
                <a:ext cx="129567" cy="92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724" name="Picture 4" descr="E:\пути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4951127" y="2652641"/>
              <a:ext cx="128837" cy="70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5" name="Picture 6" descr="C:\Users\Администратор\Downloads\товарняк8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63888" y="2817870"/>
              <a:ext cx="783292" cy="5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6" name="Picture 6" descr="C:\Users\Администратор\Downloads\товарняк8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92433" y="2817870"/>
              <a:ext cx="783292" cy="5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7" name="Picture 2" descr="C:\Презентации\23.09.2017\товарняк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31018" y="2865958"/>
              <a:ext cx="748800" cy="2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8" name="Picture 2" descr="C:\Презентации\23.09.2017\товарняк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10110" y="2865958"/>
              <a:ext cx="748800" cy="2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9" name="Picture 8" descr="локомотив нов пр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25381" y="2832900"/>
              <a:ext cx="834264" cy="24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0" name="Picture 3" descr="C:\Презентации\0_Организация тяжеловесного движения\Для презентации старые\завод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14045" y="2463482"/>
              <a:ext cx="627488" cy="627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1" name="Picture 2" descr="C:\Презентации\23.09.2017\товарняк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01773" y="2828487"/>
              <a:ext cx="748800" cy="2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2" name="Picture 6" descr="C:\Users\Администратор\Downloads\товарняк8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88224" y="2776298"/>
              <a:ext cx="783292" cy="5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3" name="Picture 3" descr="\\10.35.178.6\издательский отдел\Общая\0 для ПРЕЗЕНТАЦИЙ\Иконки для презентаций PNG\погрузчик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7001885" y="2635056"/>
              <a:ext cx="882483" cy="41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34" name="Прямоугольник 154"/>
            <p:cNvSpPr>
              <a:spLocks noChangeArrowheads="1"/>
            </p:cNvSpPr>
            <p:nvPr/>
          </p:nvSpPr>
          <p:spPr bwMode="auto">
            <a:xfrm>
              <a:off x="6497405" y="3067327"/>
              <a:ext cx="1458902" cy="15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925" tIns="38963" rIns="77925" bIns="38963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>
                  <a:solidFill>
                    <a:srgbClr val="7F7F7F"/>
                  </a:solidFill>
                  <a:latin typeface="Verdana" pitchFamily="34" charset="0"/>
                </a:rPr>
                <a:t>подъездной путь</a:t>
              </a:r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7992819" y="2920832"/>
              <a:ext cx="180974" cy="182226"/>
            </a:xfrm>
            <a:prstGeom prst="ellipse">
              <a:avLst/>
            </a:prstGeom>
            <a:solidFill>
              <a:srgbClr val="7696F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736" name="Прямоугольник 156"/>
            <p:cNvSpPr>
              <a:spLocks noChangeArrowheads="1"/>
            </p:cNvSpPr>
            <p:nvPr/>
          </p:nvSpPr>
          <p:spPr bwMode="auto">
            <a:xfrm>
              <a:off x="8042321" y="3076569"/>
              <a:ext cx="706143" cy="16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925" tIns="38963" rIns="77925" bIns="38963">
              <a:spAutoFit/>
            </a:bodyPr>
            <a:lstStyle/>
            <a:p>
              <a:pPr algn="ctr"/>
              <a:r>
                <a:rPr lang="ru-RU" sz="900">
                  <a:solidFill>
                    <a:srgbClr val="21377A"/>
                  </a:solidFill>
                  <a:latin typeface="Verdana" pitchFamily="34" charset="0"/>
                </a:rPr>
                <a:t>завод</a:t>
              </a:r>
            </a:p>
          </p:txBody>
        </p:sp>
      </p:grpSp>
      <p:pic>
        <p:nvPicPr>
          <p:cNvPr id="28675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44763" y="4918075"/>
            <a:ext cx="547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4988" y="4918075"/>
            <a:ext cx="604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" name="Полилиния 192"/>
          <p:cNvSpPr/>
          <p:nvPr/>
        </p:nvSpPr>
        <p:spPr>
          <a:xfrm>
            <a:off x="1008063" y="5110163"/>
            <a:ext cx="2062162" cy="911225"/>
          </a:xfrm>
          <a:custGeom>
            <a:avLst/>
            <a:gdLst>
              <a:gd name="connsiteX0" fmla="*/ 1499453 w 2062003"/>
              <a:gd name="connsiteY0" fmla="*/ 53187 h 683243"/>
              <a:gd name="connsiteX1" fmla="*/ 51141 w 2062003"/>
              <a:gd name="connsiteY1" fmla="*/ 470497 h 683243"/>
              <a:gd name="connsiteX2" fmla="*/ 1806298 w 2062003"/>
              <a:gd name="connsiteY2" fmla="*/ 630056 h 683243"/>
              <a:gd name="connsiteX3" fmla="*/ 1585369 w 2062003"/>
              <a:gd name="connsiteY3" fmla="*/ 151377 h 683243"/>
              <a:gd name="connsiteX4" fmla="*/ 1499453 w 2062003"/>
              <a:gd name="connsiteY4" fmla="*/ 53187 h 68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003" h="683243">
                <a:moveTo>
                  <a:pt x="1499453" y="53187"/>
                </a:moveTo>
                <a:cubicBezTo>
                  <a:pt x="1243748" y="106374"/>
                  <a:pt x="0" y="374352"/>
                  <a:pt x="51141" y="470497"/>
                </a:cubicBezTo>
                <a:cubicBezTo>
                  <a:pt x="102282" y="566642"/>
                  <a:pt x="1550593" y="683243"/>
                  <a:pt x="1806298" y="630056"/>
                </a:cubicBezTo>
                <a:cubicBezTo>
                  <a:pt x="2062003" y="576869"/>
                  <a:pt x="1636510" y="246499"/>
                  <a:pt x="1585369" y="151377"/>
                </a:cubicBezTo>
                <a:cubicBezTo>
                  <a:pt x="1534228" y="56255"/>
                  <a:pt x="1755158" y="0"/>
                  <a:pt x="1499453" y="53187"/>
                </a:cubicBezTo>
                <a:close/>
              </a:path>
            </a:pathLst>
          </a:cu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" name="Полилиния 193"/>
          <p:cNvSpPr/>
          <p:nvPr/>
        </p:nvSpPr>
        <p:spPr>
          <a:xfrm flipH="1">
            <a:off x="3240088" y="5076825"/>
            <a:ext cx="1512887" cy="911225"/>
          </a:xfrm>
          <a:custGeom>
            <a:avLst/>
            <a:gdLst>
              <a:gd name="connsiteX0" fmla="*/ 1499453 w 2062003"/>
              <a:gd name="connsiteY0" fmla="*/ 53187 h 683243"/>
              <a:gd name="connsiteX1" fmla="*/ 51141 w 2062003"/>
              <a:gd name="connsiteY1" fmla="*/ 470497 h 683243"/>
              <a:gd name="connsiteX2" fmla="*/ 1806298 w 2062003"/>
              <a:gd name="connsiteY2" fmla="*/ 630056 h 683243"/>
              <a:gd name="connsiteX3" fmla="*/ 1585369 w 2062003"/>
              <a:gd name="connsiteY3" fmla="*/ 151377 h 683243"/>
              <a:gd name="connsiteX4" fmla="*/ 1499453 w 2062003"/>
              <a:gd name="connsiteY4" fmla="*/ 53187 h 68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003" h="683243">
                <a:moveTo>
                  <a:pt x="1499453" y="53187"/>
                </a:moveTo>
                <a:cubicBezTo>
                  <a:pt x="1243748" y="106374"/>
                  <a:pt x="0" y="374352"/>
                  <a:pt x="51141" y="470497"/>
                </a:cubicBezTo>
                <a:cubicBezTo>
                  <a:pt x="102282" y="566642"/>
                  <a:pt x="1550593" y="683243"/>
                  <a:pt x="1806298" y="630056"/>
                </a:cubicBezTo>
                <a:cubicBezTo>
                  <a:pt x="2062003" y="576869"/>
                  <a:pt x="1636510" y="246499"/>
                  <a:pt x="1585369" y="151377"/>
                </a:cubicBezTo>
                <a:cubicBezTo>
                  <a:pt x="1534228" y="56255"/>
                  <a:pt x="1755158" y="0"/>
                  <a:pt x="1499453" y="53187"/>
                </a:cubicBezTo>
                <a:close/>
              </a:path>
            </a:pathLst>
          </a:cu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9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32475" y="4879975"/>
            <a:ext cx="547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62700" y="4879975"/>
            <a:ext cx="6048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" name="Полилиния 196"/>
          <p:cNvSpPr/>
          <p:nvPr/>
        </p:nvSpPr>
        <p:spPr>
          <a:xfrm>
            <a:off x="4645025" y="5072063"/>
            <a:ext cx="1641475" cy="911225"/>
          </a:xfrm>
          <a:custGeom>
            <a:avLst/>
            <a:gdLst>
              <a:gd name="connsiteX0" fmla="*/ 1499453 w 2062003"/>
              <a:gd name="connsiteY0" fmla="*/ 53187 h 683243"/>
              <a:gd name="connsiteX1" fmla="*/ 51141 w 2062003"/>
              <a:gd name="connsiteY1" fmla="*/ 470497 h 683243"/>
              <a:gd name="connsiteX2" fmla="*/ 1806298 w 2062003"/>
              <a:gd name="connsiteY2" fmla="*/ 630056 h 683243"/>
              <a:gd name="connsiteX3" fmla="*/ 1585369 w 2062003"/>
              <a:gd name="connsiteY3" fmla="*/ 151377 h 683243"/>
              <a:gd name="connsiteX4" fmla="*/ 1499453 w 2062003"/>
              <a:gd name="connsiteY4" fmla="*/ 53187 h 68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003" h="683243">
                <a:moveTo>
                  <a:pt x="1499453" y="53187"/>
                </a:moveTo>
                <a:cubicBezTo>
                  <a:pt x="1243748" y="106374"/>
                  <a:pt x="0" y="374352"/>
                  <a:pt x="51141" y="470497"/>
                </a:cubicBezTo>
                <a:cubicBezTo>
                  <a:pt x="102282" y="566642"/>
                  <a:pt x="1550593" y="683243"/>
                  <a:pt x="1806298" y="630056"/>
                </a:cubicBezTo>
                <a:cubicBezTo>
                  <a:pt x="2062003" y="576869"/>
                  <a:pt x="1636510" y="246499"/>
                  <a:pt x="1585369" y="151377"/>
                </a:cubicBezTo>
                <a:cubicBezTo>
                  <a:pt x="1534228" y="56255"/>
                  <a:pt x="1755158" y="0"/>
                  <a:pt x="1499453" y="53187"/>
                </a:cubicBezTo>
                <a:close/>
              </a:path>
            </a:pathLst>
          </a:cu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8" name="Полилиния 197"/>
          <p:cNvSpPr/>
          <p:nvPr/>
        </p:nvSpPr>
        <p:spPr>
          <a:xfrm flipH="1">
            <a:off x="6408738" y="5072063"/>
            <a:ext cx="1944687" cy="776287"/>
          </a:xfrm>
          <a:custGeom>
            <a:avLst/>
            <a:gdLst>
              <a:gd name="connsiteX0" fmla="*/ 1499453 w 2062003"/>
              <a:gd name="connsiteY0" fmla="*/ 53187 h 683243"/>
              <a:gd name="connsiteX1" fmla="*/ 51141 w 2062003"/>
              <a:gd name="connsiteY1" fmla="*/ 470497 h 683243"/>
              <a:gd name="connsiteX2" fmla="*/ 1806298 w 2062003"/>
              <a:gd name="connsiteY2" fmla="*/ 630056 h 683243"/>
              <a:gd name="connsiteX3" fmla="*/ 1585369 w 2062003"/>
              <a:gd name="connsiteY3" fmla="*/ 151377 h 683243"/>
              <a:gd name="connsiteX4" fmla="*/ 1499453 w 2062003"/>
              <a:gd name="connsiteY4" fmla="*/ 53187 h 68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003" h="683243">
                <a:moveTo>
                  <a:pt x="1499453" y="53187"/>
                </a:moveTo>
                <a:cubicBezTo>
                  <a:pt x="1243748" y="106374"/>
                  <a:pt x="0" y="374352"/>
                  <a:pt x="51141" y="470497"/>
                </a:cubicBezTo>
                <a:cubicBezTo>
                  <a:pt x="102282" y="566642"/>
                  <a:pt x="1550593" y="683243"/>
                  <a:pt x="1806298" y="630056"/>
                </a:cubicBezTo>
                <a:cubicBezTo>
                  <a:pt x="2062003" y="576869"/>
                  <a:pt x="1636510" y="246499"/>
                  <a:pt x="1585369" y="151377"/>
                </a:cubicBezTo>
                <a:cubicBezTo>
                  <a:pt x="1534228" y="56255"/>
                  <a:pt x="1755158" y="0"/>
                  <a:pt x="1499453" y="53187"/>
                </a:cubicBezTo>
                <a:close/>
              </a:path>
            </a:pathLst>
          </a:cu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Шестиугольник 108"/>
          <p:cNvSpPr/>
          <p:nvPr/>
        </p:nvSpPr>
        <p:spPr>
          <a:xfrm>
            <a:off x="3827463" y="3332163"/>
            <a:ext cx="1511300" cy="481012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4" name="TextBox 109"/>
          <p:cNvSpPr txBox="1">
            <a:spLocks noChangeArrowheads="1"/>
          </p:cNvSpPr>
          <p:nvPr/>
        </p:nvSpPr>
        <p:spPr bwMode="auto">
          <a:xfrm>
            <a:off x="3849688" y="3321050"/>
            <a:ext cx="1481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АС ЭТРАН</a:t>
            </a:r>
          </a:p>
        </p:txBody>
      </p:sp>
      <p:sp>
        <p:nvSpPr>
          <p:cNvPr id="111" name="Шестиугольник 110"/>
          <p:cNvSpPr/>
          <p:nvPr/>
        </p:nvSpPr>
        <p:spPr>
          <a:xfrm>
            <a:off x="5364163" y="3335338"/>
            <a:ext cx="1511300" cy="479425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6" name="TextBox 111"/>
          <p:cNvSpPr txBox="1">
            <a:spLocks noChangeArrowheads="1"/>
          </p:cNvSpPr>
          <p:nvPr/>
        </p:nvSpPr>
        <p:spPr bwMode="auto">
          <a:xfrm>
            <a:off x="5514975" y="3327400"/>
            <a:ext cx="123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ЕАСАПР</a:t>
            </a:r>
          </a:p>
        </p:txBody>
      </p:sp>
      <p:sp>
        <p:nvSpPr>
          <p:cNvPr id="113" name="Шестиугольник 112"/>
          <p:cNvSpPr/>
          <p:nvPr/>
        </p:nvSpPr>
        <p:spPr>
          <a:xfrm>
            <a:off x="755650" y="3332163"/>
            <a:ext cx="1511300" cy="481012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8" name="TextBox 114"/>
          <p:cNvSpPr txBox="1">
            <a:spLocks noChangeArrowheads="1"/>
          </p:cNvSpPr>
          <p:nvPr/>
        </p:nvSpPr>
        <p:spPr bwMode="auto">
          <a:xfrm>
            <a:off x="973138" y="3322638"/>
            <a:ext cx="1089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АСОУП</a:t>
            </a:r>
          </a:p>
        </p:txBody>
      </p:sp>
      <p:sp>
        <p:nvSpPr>
          <p:cNvPr id="116" name="Шестиугольник 115"/>
          <p:cNvSpPr/>
          <p:nvPr/>
        </p:nvSpPr>
        <p:spPr>
          <a:xfrm>
            <a:off x="6870700" y="3335338"/>
            <a:ext cx="1512888" cy="479425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90" name="TextBox 116"/>
          <p:cNvSpPr txBox="1">
            <a:spLocks noChangeArrowheads="1"/>
          </p:cNvSpPr>
          <p:nvPr/>
        </p:nvSpPr>
        <p:spPr bwMode="auto">
          <a:xfrm>
            <a:off x="7019925" y="3357563"/>
            <a:ext cx="131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ИСС ТЭП</a:t>
            </a:r>
          </a:p>
        </p:txBody>
      </p:sp>
      <p:sp>
        <p:nvSpPr>
          <p:cNvPr id="119" name="Шестиугольник 118"/>
          <p:cNvSpPr/>
          <p:nvPr/>
        </p:nvSpPr>
        <p:spPr>
          <a:xfrm>
            <a:off x="3059113" y="2468563"/>
            <a:ext cx="3097212" cy="671512"/>
          </a:xfrm>
          <a:prstGeom prst="hexagon">
            <a:avLst/>
          </a:prstGeom>
          <a:solidFill>
            <a:srgbClr val="008A3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Информационные системы </a:t>
            </a:r>
          </a:p>
        </p:txBody>
      </p:sp>
      <p:cxnSp>
        <p:nvCxnSpPr>
          <p:cNvPr id="122" name="Прямая со стрелкой 121"/>
          <p:cNvCxnSpPr>
            <a:stCxn id="28688" idx="0"/>
            <a:endCxn id="119" idx="2"/>
          </p:cNvCxnSpPr>
          <p:nvPr/>
        </p:nvCxnSpPr>
        <p:spPr>
          <a:xfrm flipV="1">
            <a:off x="1517650" y="2805113"/>
            <a:ext cx="1541463" cy="517525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28684" idx="0"/>
          </p:cNvCxnSpPr>
          <p:nvPr/>
        </p:nvCxnSpPr>
        <p:spPr>
          <a:xfrm flipH="1" flipV="1">
            <a:off x="4572000" y="3141663"/>
            <a:ext cx="19050" cy="179387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stCxn id="28686" idx="0"/>
            <a:endCxn id="119" idx="2"/>
          </p:cNvCxnSpPr>
          <p:nvPr/>
        </p:nvCxnSpPr>
        <p:spPr>
          <a:xfrm flipH="1" flipV="1">
            <a:off x="5988050" y="3140075"/>
            <a:ext cx="142875" cy="187325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8690" idx="0"/>
            <a:endCxn id="119" idx="1"/>
          </p:cNvCxnSpPr>
          <p:nvPr/>
        </p:nvCxnSpPr>
        <p:spPr>
          <a:xfrm flipH="1" flipV="1">
            <a:off x="6156325" y="2805113"/>
            <a:ext cx="1520825" cy="55245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696" name="TextBox 129"/>
          <p:cNvSpPr>
            <a:spLocks noChangeArrowheads="1"/>
          </p:cNvSpPr>
          <p:nvPr/>
        </p:nvSpPr>
        <p:spPr bwMode="auto">
          <a:xfrm>
            <a:off x="3492500" y="1247775"/>
            <a:ext cx="2147888" cy="53657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Verdana" pitchFamily="34" charset="0"/>
              </a:rPr>
              <a:t>МО</a:t>
            </a:r>
          </a:p>
        </p:txBody>
      </p:sp>
      <p:sp>
        <p:nvSpPr>
          <p:cNvPr id="133" name="Стрелка вверх 132"/>
          <p:cNvSpPr/>
          <p:nvPr/>
        </p:nvSpPr>
        <p:spPr>
          <a:xfrm rot="10800000">
            <a:off x="4321175" y="1844675"/>
            <a:ext cx="503238" cy="582613"/>
          </a:xfrm>
          <a:prstGeom prst="upArrow">
            <a:avLst/>
          </a:prstGeom>
          <a:solidFill>
            <a:srgbClr val="0066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ятиугольник 133"/>
          <p:cNvSpPr/>
          <p:nvPr/>
        </p:nvSpPr>
        <p:spPr>
          <a:xfrm>
            <a:off x="107950" y="1192213"/>
            <a:ext cx="3059113" cy="6731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Verdana" pitchFamily="34" charset="0"/>
              </a:rPr>
              <a:t>ДС</a:t>
            </a:r>
          </a:p>
        </p:txBody>
      </p:sp>
      <p:sp>
        <p:nvSpPr>
          <p:cNvPr id="135" name="Пятиугольник 134"/>
          <p:cNvSpPr/>
          <p:nvPr/>
        </p:nvSpPr>
        <p:spPr>
          <a:xfrm flipH="1">
            <a:off x="5973763" y="1176338"/>
            <a:ext cx="3060700" cy="671512"/>
          </a:xfrm>
          <a:prstGeom prst="homePlate">
            <a:avLst/>
          </a:prstGeom>
          <a:solidFill>
            <a:srgbClr val="0066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Verdana" pitchFamily="34" charset="0"/>
              </a:rPr>
              <a:t>ЦФТО</a:t>
            </a:r>
          </a:p>
        </p:txBody>
      </p:sp>
      <p:sp>
        <p:nvSpPr>
          <p:cNvPr id="84" name="Шестиугольник 83"/>
          <p:cNvSpPr/>
          <p:nvPr/>
        </p:nvSpPr>
        <p:spPr>
          <a:xfrm>
            <a:off x="2278063" y="3335338"/>
            <a:ext cx="1511300" cy="479425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01" name="TextBox 84"/>
          <p:cNvSpPr txBox="1">
            <a:spLocks noChangeArrowheads="1"/>
          </p:cNvSpPr>
          <p:nvPr/>
        </p:nvSpPr>
        <p:spPr bwMode="auto">
          <a:xfrm>
            <a:off x="2555875" y="3327400"/>
            <a:ext cx="102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АСУСТ</a:t>
            </a:r>
          </a:p>
        </p:txBody>
      </p:sp>
      <p:cxnSp>
        <p:nvCxnSpPr>
          <p:cNvPr id="86" name="Прямая со стрелкой 85"/>
          <p:cNvCxnSpPr>
            <a:stCxn id="28701" idx="0"/>
            <a:endCxn id="119" idx="2"/>
          </p:cNvCxnSpPr>
          <p:nvPr/>
        </p:nvCxnSpPr>
        <p:spPr>
          <a:xfrm flipV="1">
            <a:off x="3068638" y="3140075"/>
            <a:ext cx="158750" cy="187325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2|1.2|2.5|1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Hc4u4rPkCajZcDP8gV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Hc4u4rPkCajZcDP8gV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Hc4u4rPkCajZcDP8gV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Hc4u4rPkCajZcDP8gVu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339</Words>
  <Application>Microsoft Office PowerPoint</Application>
  <PresentationFormat>On-screen Show (4:3)</PresentationFormat>
  <Paragraphs>93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RussianRail G Pro Extended</vt:lpstr>
      <vt:lpstr>Times New Roman</vt:lpstr>
      <vt:lpstr>Verdana</vt:lpstr>
      <vt:lpstr>ＭＳ Ｐゴシック</vt:lpstr>
      <vt:lpstr>Тема Office</vt:lpstr>
      <vt:lpstr>Тема Office</vt:lpstr>
      <vt:lpstr>Тема Office</vt:lpstr>
      <vt:lpstr>Тема Office</vt:lpstr>
      <vt:lpstr>Тема Office</vt:lpstr>
      <vt:lpstr>Основные задачи и функции службы грузовой и коммерческой работы</vt:lpstr>
      <vt:lpstr>Структурная схема службы  грузовой и коммерческой работы</vt:lpstr>
      <vt:lpstr>Основные задачи и функции службы</vt:lpstr>
      <vt:lpstr>Основные функции отделов службы</vt:lpstr>
      <vt:lpstr>Слайд 5</vt:lpstr>
      <vt:lpstr>Организация работы по заключению договоров по эксплуатации железнодорожных путей необщего пользования и договоров на подачу и уборку вагонов (МД)</vt:lpstr>
      <vt:lpstr>Организация претензионно-исковой работы (МП)</vt:lpstr>
      <vt:lpstr>Организация контроля «жизненного цикла» вагона от момента приема до момента выдачи (МО)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задачи и функции службы грузовой и коммерческой работы</dc:title>
  <dc:creator>tcfto_SergeevaEV</dc:creator>
  <cp:lastModifiedBy>ptcfto_chekalkinavo</cp:lastModifiedBy>
  <cp:revision>19</cp:revision>
  <dcterms:created xsi:type="dcterms:W3CDTF">2018-10-03T10:03:19Z</dcterms:created>
  <dcterms:modified xsi:type="dcterms:W3CDTF">2018-10-04T05:39:09Z</dcterms:modified>
</cp:coreProperties>
</file>