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681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1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357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381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190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7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61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724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490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48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31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09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62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06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79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8F55-7AD2-44F5-99E9-A27AC8D16DD6}" type="datetimeFigureOut">
              <a:rPr lang="ru-RU" smtClean="0"/>
              <a:t>01.10.2020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8159FD-42B5-49AB-A476-BD3696D9F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81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" y="0"/>
            <a:ext cx="121856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25812" y="1639604"/>
            <a:ext cx="7766936" cy="1947658"/>
          </a:xfrm>
          <a:ln>
            <a:solidFill>
              <a:srgbClr val="552201"/>
            </a:solidFill>
          </a:ln>
          <a:effectLst>
            <a:outerShdw blurRad="50800" dist="38100" dir="2700000" algn="tl" rotWithShape="0">
              <a:prstClr val="black">
                <a:alpha val="95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Насибуллин Рафаэль Игоревич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4920" y="5071651"/>
            <a:ext cx="9008534" cy="1096899"/>
          </a:xfrm>
          <a:effectLst>
            <a:outerShdw blurRad="50800" dist="50800" dir="5400000" algn="ctr" rotWithShape="0">
              <a:srgbClr val="000000">
                <a:alpha val="83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Директор Общества с ограниченной ответственностью 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«Гайский завод по обработке цветных металлов»</a:t>
            </a:r>
          </a:p>
        </p:txBody>
      </p:sp>
    </p:spTree>
    <p:extLst>
      <p:ext uri="{BB962C8B-B14F-4D97-AF65-F5344CB8AC3E}">
        <p14:creationId xmlns:p14="http://schemas.microsoft.com/office/powerpoint/2010/main" val="1412994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6988" y="87923"/>
            <a:ext cx="8932985" cy="6963508"/>
          </a:xfrm>
        </p:spPr>
        <p:txBody>
          <a:bodyPr>
            <a:normAutofit/>
          </a:bodyPr>
          <a:lstStyle/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88" y="93615"/>
            <a:ext cx="3322643" cy="2211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3" y="3742551"/>
            <a:ext cx="4566904" cy="3044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62" y="1473847"/>
            <a:ext cx="4069795" cy="2708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732" y="2929553"/>
            <a:ext cx="4355384" cy="3726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56" y="87923"/>
            <a:ext cx="3415812" cy="22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2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307730"/>
            <a:ext cx="7766936" cy="597878"/>
          </a:xfrm>
        </p:spPr>
        <p:txBody>
          <a:bodyPr/>
          <a:lstStyle/>
          <a:p>
            <a:pPr algn="ctr"/>
            <a:r>
              <a:rPr lang="ru-RU" sz="4400" dirty="0"/>
              <a:t>Биография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63108" y="852853"/>
            <a:ext cx="6207369" cy="2479431"/>
          </a:xfrm>
        </p:spPr>
        <p:txBody>
          <a:bodyPr>
            <a:noAutofit/>
          </a:bodyPr>
          <a:lstStyle/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just"/>
            <a:r>
              <a:rPr lang="ru-RU" dirty="0">
                <a:solidFill>
                  <a:schemeClr val="tx1"/>
                </a:solidFill>
              </a:rPr>
              <a:t>Родился 15 июля 1971 г. в городе Алма-</a:t>
            </a:r>
            <a:r>
              <a:rPr lang="ru-RU" dirty="0" err="1">
                <a:solidFill>
                  <a:schemeClr val="tx1"/>
                </a:solidFill>
              </a:rPr>
              <a:t>Ата,Казахстан</a:t>
            </a:r>
            <a:r>
              <a:rPr lang="ru-RU" dirty="0">
                <a:solidFill>
                  <a:schemeClr val="tx1"/>
                </a:solidFill>
              </a:rPr>
              <a:t>.                                                              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Получил высшее образование в Карагандинском металлургическом институте по профилю литейное производство по профессии инженер-литейщик черных и цветных металлов.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После окончания учебы прошел срочную службу в армии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6" y="1296866"/>
            <a:ext cx="3138852" cy="2092568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58080" y="3780692"/>
            <a:ext cx="9132105" cy="27168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solidFill>
                  <a:schemeClr val="tx1"/>
                </a:solidFill>
              </a:rPr>
              <a:t>      Трудовую деятельность начал в группе НЛМК (</a:t>
            </a:r>
            <a:r>
              <a:rPr lang="ru-RU" dirty="0" err="1">
                <a:solidFill>
                  <a:schemeClr val="tx1"/>
                </a:solidFill>
              </a:rPr>
              <a:t>г.Ревда</a:t>
            </a:r>
            <a:r>
              <a:rPr lang="ru-RU" dirty="0">
                <a:solidFill>
                  <a:schemeClr val="tx1"/>
                </a:solidFill>
              </a:rPr>
              <a:t> Свердловской области) с Мартеновского цеха. Прошел трудовой путь от подготовителя  стали разливочной канавы до директора по производству.  Руководящий опыт начался с мастера участка разливки, в 2007 году был переведен на должность начальника производственного отдела и в марте 2011 года занял должность директора по производству Нижнесергинского Метизно-Металлургического завода.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     В период работы в группе НЛМК осваивал смежные профессии, принимал </a:t>
            </a: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ru-RU" dirty="0">
                <a:solidFill>
                  <a:schemeClr val="tx1"/>
                </a:solidFill>
              </a:rPr>
              <a:t>  участие в разработке эффективной системы мотивации персонала на основе </a:t>
            </a:r>
            <a:r>
              <a:rPr lang="en-US" dirty="0">
                <a:solidFill>
                  <a:schemeClr val="tx1"/>
                </a:solidFill>
              </a:rPr>
              <a:t>KPI</a:t>
            </a:r>
            <a:r>
              <a:rPr lang="ru-RU" dirty="0">
                <a:solidFill>
                  <a:schemeClr val="tx1"/>
                </a:solidFill>
              </a:rPr>
              <a:t>,   принимал участие в системе повышения эффективности производства (СПЭП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93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221" y="307730"/>
            <a:ext cx="7766936" cy="597878"/>
          </a:xfrm>
        </p:spPr>
        <p:txBody>
          <a:bodyPr/>
          <a:lstStyle/>
          <a:p>
            <a:pPr algn="ctr"/>
            <a:r>
              <a:rPr lang="ru-RU" sz="4400" dirty="0"/>
              <a:t>Достижения и награды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8866" y="1503485"/>
            <a:ext cx="9947649" cy="5802922"/>
          </a:xfrm>
        </p:spPr>
        <p:txBody>
          <a:bodyPr>
            <a:normAutofit/>
          </a:bodyPr>
          <a:lstStyle/>
          <a:p>
            <a:pPr lvl="2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</a:pPr>
            <a:r>
              <a:rPr lang="ru-RU" sz="1800" dirty="0">
                <a:solidFill>
                  <a:schemeClr val="tx1"/>
                </a:solidFill>
              </a:rPr>
              <a:t>В группе НЛМК реализованы проекты по повышению эффективности производства на базе следующих инструментов:</a:t>
            </a:r>
          </a:p>
          <a:p>
            <a:pPr lvl="2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</a:pPr>
            <a:endParaRPr lang="ru-RU" sz="1800" dirty="0">
              <a:solidFill>
                <a:schemeClr val="tx1"/>
              </a:solidFill>
            </a:endParaRPr>
          </a:p>
          <a:p>
            <a:pPr marL="1200150" lvl="2" indent="-285750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6С</a:t>
            </a:r>
            <a:r>
              <a:rPr lang="ru-RU" sz="1800" dirty="0">
                <a:solidFill>
                  <a:schemeClr val="tx1"/>
                </a:solidFill>
              </a:rPr>
              <a:t> – контроль реализации планов рациональной организации рабочих мест;</a:t>
            </a:r>
          </a:p>
          <a:p>
            <a:pPr marL="1200150" lvl="2" indent="-285750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А3</a:t>
            </a:r>
            <a:r>
              <a:rPr lang="ru-RU" sz="1800" dirty="0">
                <a:solidFill>
                  <a:schemeClr val="tx1"/>
                </a:solidFill>
              </a:rPr>
              <a:t> – проведение совещаний в формате А3, направленных на повышение эффективности производства;</a:t>
            </a:r>
          </a:p>
          <a:p>
            <a:pPr marL="1200150" lvl="2" indent="-285750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Картирование</a:t>
            </a:r>
            <a:r>
              <a:rPr lang="ru-RU" sz="1800" dirty="0">
                <a:solidFill>
                  <a:schemeClr val="tx1"/>
                </a:solidFill>
              </a:rPr>
              <a:t> – контроль планов картирования технологических и ремонтных операций;</a:t>
            </a:r>
          </a:p>
          <a:p>
            <a:pPr marL="1200150" lvl="2" indent="-285750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Инициативы</a:t>
            </a:r>
            <a:r>
              <a:rPr lang="ru-RU" sz="1800" dirty="0">
                <a:solidFill>
                  <a:schemeClr val="tx1"/>
                </a:solidFill>
              </a:rPr>
              <a:t> – участие в техническом совете по рассмотрению инициатив;</a:t>
            </a:r>
          </a:p>
          <a:p>
            <a:pPr marL="1200150" lvl="2" indent="-285750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3 базовых инструмента </a:t>
            </a:r>
            <a:r>
              <a:rPr lang="ru-RU" sz="1800" dirty="0">
                <a:solidFill>
                  <a:schemeClr val="tx1"/>
                </a:solidFill>
              </a:rPr>
              <a:t>– контроль и анализ простоев, контрольных карт, брака.</a:t>
            </a:r>
          </a:p>
          <a:p>
            <a:pPr marL="1200150" lvl="2" indent="-285750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tx1"/>
              </a:solidFill>
            </a:endParaRPr>
          </a:p>
          <a:p>
            <a:pPr lvl="2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</a:pPr>
            <a:r>
              <a:rPr lang="ru-RU" sz="1800" dirty="0">
                <a:solidFill>
                  <a:schemeClr val="tx1"/>
                </a:solidFill>
              </a:rPr>
              <a:t>Участие в организации и внедрении ИИСУ ПХД на платформе </a:t>
            </a:r>
            <a:r>
              <a:rPr lang="en-US" sz="1800" dirty="0">
                <a:solidFill>
                  <a:schemeClr val="tx1"/>
                </a:solidFill>
              </a:rPr>
              <a:t>SAP ERP </a:t>
            </a:r>
            <a:r>
              <a:rPr lang="ru-RU" sz="1800" dirty="0">
                <a:solidFill>
                  <a:schemeClr val="tx1"/>
                </a:solidFill>
              </a:rPr>
              <a:t>модуль РР на предприятии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  <a:p>
            <a:pPr lvl="2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</a:pPr>
            <a:endParaRPr lang="ru-RU" sz="1800" dirty="0">
              <a:solidFill>
                <a:schemeClr val="tx1"/>
              </a:solidFill>
            </a:endParaRPr>
          </a:p>
          <a:p>
            <a:pPr lvl="2" algn="just">
              <a:lnSpc>
                <a:spcPct val="80000"/>
              </a:lnSpc>
              <a:spcBef>
                <a:spcPts val="374"/>
              </a:spcBef>
              <a:buClr>
                <a:schemeClr val="dk1"/>
              </a:buClr>
              <a:buSzPts val="1870"/>
            </a:pP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54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114299"/>
            <a:ext cx="7766936" cy="597878"/>
          </a:xfrm>
        </p:spPr>
        <p:txBody>
          <a:bodyPr/>
          <a:lstStyle/>
          <a:p>
            <a:pPr algn="ctr"/>
            <a:r>
              <a:rPr lang="ru-RU" sz="4400" dirty="0"/>
              <a:t>Достижения и награды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7424" y="958362"/>
            <a:ext cx="8848608" cy="3033346"/>
          </a:xfrm>
        </p:spPr>
        <p:txBody>
          <a:bodyPr anchor="ctr">
            <a:normAutofit/>
          </a:bodyPr>
          <a:lstStyle/>
          <a:p>
            <a:pPr marL="0" lvl="2" algn="just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За время работы в ОАО «НСММЗ» получил множество благодарственных писем, наград и сертификатов за добросовестный труд и вклад в развитие промышленности.</a:t>
            </a:r>
          </a:p>
          <a:p>
            <a:pPr marL="0" lvl="2" algn="just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2005г. – награжден благодарственным письмом губернатора Свердловской области.</a:t>
            </a:r>
          </a:p>
          <a:p>
            <a:pPr marL="0" lvl="2" algn="just">
              <a:lnSpc>
                <a:spcPct val="80000"/>
              </a:lnSpc>
            </a:pPr>
            <a:r>
              <a:rPr lang="ru-RU" sz="1600" dirty="0">
                <a:solidFill>
                  <a:schemeClr val="tx1"/>
                </a:solidFill>
              </a:rPr>
              <a:t>2010г. – награжден почетной грамотой Управляющего западным управленческим округом Свердловской области.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2014г. - получено удостоверение об участии в семинаре "Тойота инжиниринг </a:t>
            </a:r>
            <a:r>
              <a:rPr lang="ru-RU" sz="1600" dirty="0" err="1">
                <a:solidFill>
                  <a:schemeClr val="tx1"/>
                </a:solidFill>
              </a:rPr>
              <a:t>корпорейшн</a:t>
            </a:r>
            <a:r>
              <a:rPr lang="ru-RU" sz="1600" dirty="0">
                <a:solidFill>
                  <a:schemeClr val="tx1"/>
                </a:solidFill>
              </a:rPr>
              <a:t>", г. Липецк;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2014г. - получен диплом участника семинара "Повышение бизнес-квалификации" USIB, г. Екатеринбург.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2015г. - награждён почётной грамотой Министерства промышленности и торговли</a:t>
            </a: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9" name="Google Shape;14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8259" y="3774905"/>
            <a:ext cx="1802424" cy="292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5;p21"/>
          <p:cNvPicPr preferRelativeResize="0">
            <a:picLocks/>
          </p:cNvPicPr>
          <p:nvPr/>
        </p:nvPicPr>
        <p:blipFill rotWithShape="1">
          <a:blip r:embed="rId3">
            <a:alphaModFix/>
          </a:blip>
          <a:stretch/>
        </p:blipFill>
        <p:spPr>
          <a:xfrm>
            <a:off x="2670683" y="3774905"/>
            <a:ext cx="1951891" cy="2926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5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7618" y="3774905"/>
            <a:ext cx="2213035" cy="296799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2" name="Google Shape;157;p22"/>
          <p:cNvSpPr txBox="1"/>
          <p:nvPr/>
        </p:nvSpPr>
        <p:spPr>
          <a:xfrm>
            <a:off x="7382774" y="4843960"/>
            <a:ext cx="245858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rtl="0">
              <a:defRPr lang="ru-RU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ea typeface="Bookman Old Style"/>
                <a:cs typeface="Bookman Old Style"/>
              </a:defRPr>
            </a:lvl1pPr>
          </a:lstStyle>
          <a:p>
            <a:r>
              <a:rPr lang="ru-RU" sz="1400" dirty="0">
                <a:sym typeface="Bookman Old Style"/>
              </a:rPr>
              <a:t>За долголетнюю совместную работу</a:t>
            </a:r>
            <a:endParaRPr sz="1400" dirty="0"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887004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246184"/>
            <a:ext cx="7766936" cy="597878"/>
          </a:xfrm>
        </p:spPr>
        <p:txBody>
          <a:bodyPr/>
          <a:lstStyle/>
          <a:p>
            <a:pPr algn="ctr"/>
            <a:r>
              <a:rPr lang="ru-RU" sz="4400" dirty="0"/>
              <a:t>Обучение и развитие</a:t>
            </a:r>
          </a:p>
        </p:txBody>
      </p:sp>
      <p:pic>
        <p:nvPicPr>
          <p:cNvPr id="9" name="Google Shape;15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547" y="844062"/>
            <a:ext cx="2128664" cy="296095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158;p22"/>
          <p:cNvSpPr txBox="1"/>
          <p:nvPr/>
        </p:nvSpPr>
        <p:spPr>
          <a:xfrm>
            <a:off x="266944" y="3886568"/>
            <a:ext cx="3037006" cy="41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rtl="0">
              <a:defRPr lang="ru-RU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ea typeface="Bookman Old Style"/>
                <a:cs typeface="Bookman Old Style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  <a:sym typeface="Bookman Old Style"/>
              </a:rPr>
              <a:t>«Управление компанией»</a:t>
            </a:r>
            <a:endParaRPr sz="1200" dirty="0">
              <a:solidFill>
                <a:schemeClr val="tx1"/>
              </a:solidFill>
              <a:sym typeface="Bookman Old Style"/>
            </a:endParaRPr>
          </a:p>
        </p:txBody>
      </p:sp>
      <p:pic>
        <p:nvPicPr>
          <p:cNvPr id="11" name="Google Shape;16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62597" y="844062"/>
            <a:ext cx="2121763" cy="300041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2" name="Google Shape;168;p23"/>
          <p:cNvSpPr txBox="1"/>
          <p:nvPr/>
        </p:nvSpPr>
        <p:spPr>
          <a:xfrm>
            <a:off x="3303950" y="3845982"/>
            <a:ext cx="3963763" cy="828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rtl="0"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ea typeface="Bookman Old Style"/>
                <a:cs typeface="Bookman Old Style"/>
              </a:defRPr>
            </a:lvl1pPr>
          </a:lstStyle>
          <a:p>
            <a:r>
              <a:rPr lang="ru-RU" dirty="0">
                <a:sym typeface="Bookman Old Style"/>
              </a:rPr>
              <a:t>«Система менеджмента с требованиями ISO 9001:2015. Переход на новую версию стандарта»</a:t>
            </a:r>
            <a:endParaRPr dirty="0"/>
          </a:p>
        </p:txBody>
      </p:sp>
      <p:pic>
        <p:nvPicPr>
          <p:cNvPr id="13" name="Google Shape;16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5599" y="844062"/>
            <a:ext cx="2121763" cy="300041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4" name="Google Shape;169;p23"/>
          <p:cNvSpPr txBox="1"/>
          <p:nvPr/>
        </p:nvSpPr>
        <p:spPr>
          <a:xfrm>
            <a:off x="7424217" y="3844474"/>
            <a:ext cx="2121763" cy="49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rtl="0"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ea typeface="Bookman Old Style"/>
                <a:cs typeface="Bookman Old Style"/>
              </a:defRPr>
            </a:lvl1pPr>
          </a:lstStyle>
          <a:p>
            <a:r>
              <a:rPr lang="ru-RU" dirty="0">
                <a:sym typeface="Bookman Old Style"/>
              </a:rPr>
              <a:t>«Эффективная управленческая команда»</a:t>
            </a:r>
            <a:endParaRPr dirty="0">
              <a:sym typeface="Bookman Old Style"/>
            </a:endParaRPr>
          </a:p>
        </p:txBody>
      </p:sp>
      <p:pic>
        <p:nvPicPr>
          <p:cNvPr id="15" name="Google Shape;164;p23"/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603" y="4278705"/>
            <a:ext cx="3266487" cy="222856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6" name="Google Shape;167;p23"/>
          <p:cNvSpPr txBox="1"/>
          <p:nvPr/>
        </p:nvSpPr>
        <p:spPr>
          <a:xfrm>
            <a:off x="-5197" y="6488668"/>
            <a:ext cx="358128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rtl="0">
              <a:defRPr lang="en-US"/>
            </a:defPPr>
            <a:lvl1pPr marR="0" lvl="0" indent="0" algn="ctr">
              <a:spcBef>
                <a:spcPts val="0"/>
              </a:spcBef>
              <a:spcAft>
                <a:spcPts val="0"/>
              </a:spcAft>
              <a:buNone/>
              <a:defRPr sz="1200">
                <a:ea typeface="Bookman Old Style"/>
                <a:cs typeface="Bookman Old Style"/>
              </a:defRPr>
            </a:lvl1pPr>
          </a:lstStyle>
          <a:p>
            <a:r>
              <a:rPr lang="ru-RU" dirty="0">
                <a:sym typeface="Bookman Old Style"/>
              </a:rPr>
              <a:t>«Всеобщая система управления»</a:t>
            </a:r>
            <a:endParaRPr dirty="0">
              <a:sym typeface="Bookman Old Styl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47" y="4339396"/>
            <a:ext cx="3479872" cy="22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59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96714"/>
            <a:ext cx="7766936" cy="597878"/>
          </a:xfrm>
        </p:spPr>
        <p:txBody>
          <a:bodyPr/>
          <a:lstStyle/>
          <a:p>
            <a:pPr algn="ctr"/>
            <a:r>
              <a:rPr lang="ru-RU" sz="4400" dirty="0"/>
              <a:t>ГЗОЦМ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7423" y="496193"/>
            <a:ext cx="8879801" cy="6242538"/>
          </a:xfrm>
        </p:spPr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В августе 2018 года был приглашен на Гайский завод по обработке цветных металлов заместителем директора по производству. Завод расположен в городе Гай Оренбургской области (численность населения 33.000 человек). В июне 2020г. был утвержден на должность директора завода.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</a:rPr>
              <a:t>В ООО «ГЗОЦМ» реализованы следующие проекты: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Внедряется система  5С на предприятии;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Снижена себестоимость производства продукции;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Снижен уровень брака;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Предприятие выведено на стабильный финансовый результат;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Сформирован молодой профессиональный коллектив;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Заказчики обеспечены качественной продукцией, что подтверждает факт получения сертификата на соответствие требованиям ISO 9001:2015 (ГОСТ Р ИСО 9001-2015). Сертификат получен в 2020 году;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Внедрена система рациональных предложений на предприятии, и за первое полугодие 2020 года экономия по предложенным рационализаторским предложениям составила более 600.000 рублей;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Повышена производительность труда и эффективность производства путём введения новой техники и технологий производства;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Разработана и внедрена новая система мотивации и оплаты труда;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Разработан выпуск 2 новых видов продукции: сплавы М1 и ЛО ( 2020 г.) </a:t>
            </a:r>
            <a:r>
              <a:rPr lang="ru-RU" sz="1600" dirty="0" smtClean="0">
                <a:solidFill>
                  <a:schemeClr val="tx1"/>
                </a:solidFill>
              </a:rPr>
              <a:t>Изготовление </a:t>
            </a:r>
            <a:r>
              <a:rPr lang="ru-RU" sz="1600" dirty="0">
                <a:solidFill>
                  <a:schemeClr val="tx1"/>
                </a:solidFill>
              </a:rPr>
              <a:t>лент  Л-63 0,7*15 мм;</a:t>
            </a:r>
          </a:p>
          <a:p>
            <a:pPr marL="285750" lvl="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Разработана и внедряется программа энергоэффективности предприятия.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53381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96714"/>
            <a:ext cx="7766936" cy="597878"/>
          </a:xfrm>
        </p:spPr>
        <p:txBody>
          <a:bodyPr/>
          <a:lstStyle/>
          <a:p>
            <a:pPr algn="ctr"/>
            <a:r>
              <a:rPr lang="ru-RU" sz="4400" dirty="0"/>
              <a:t>ГЗОЦМ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7423" y="694592"/>
            <a:ext cx="9012116" cy="5987562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В ООО «ГЗОЦМ» запланированы к реализации следующие проекты: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Запуск непрерывной литой заготовки на установке фирмы </a:t>
            </a:r>
            <a:r>
              <a:rPr lang="en-US" dirty="0" err="1">
                <a:solidFill>
                  <a:schemeClr val="tx1"/>
                </a:solidFill>
              </a:rPr>
              <a:t>Rautomead</a:t>
            </a:r>
            <a:endParaRPr lang="ru-RU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Запуск производства литой заготовки сплавов ЛС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Освоение новых видов литья цветной металлургии по сплавам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Освоение и выпуск прессованного прутка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Освоение и прокат жаропрочной бронзы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Профессиональные планы на ближайшую перспективу: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Совершенствование производственной системы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Внедрение 1С </a:t>
            </a:r>
            <a:r>
              <a:rPr lang="en-US" sz="1600" dirty="0">
                <a:solidFill>
                  <a:schemeClr val="tx1"/>
                </a:solidFill>
              </a:rPr>
              <a:t>ERP </a:t>
            </a:r>
            <a:r>
              <a:rPr lang="ru-RU" sz="1600" dirty="0">
                <a:solidFill>
                  <a:schemeClr val="tx1"/>
                </a:solidFill>
              </a:rPr>
              <a:t> - автоматизация производственных процессов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Совершенствование технологических процессов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Повышение эффективности предприятия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МОЯ ЦЕЛЬ: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СОЗДАНИЕ ПРОФЕССИОНАЛЬНОЙ КОМАНДЫ ДЛЯ РЕАЛИЗАЦИИ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ЭФФЕКТИВНОГО ПРОИЗВОДСТВА С СОВРЕМЕННЫМИ ТЕХНОЛОГИЯМИ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Google Shape;153;p22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6515" y="1521069"/>
            <a:ext cx="2676861" cy="40268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40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246184"/>
            <a:ext cx="7766936" cy="597878"/>
          </a:xfrm>
        </p:spPr>
        <p:txBody>
          <a:bodyPr/>
          <a:lstStyle/>
          <a:p>
            <a:pPr algn="ctr"/>
            <a:r>
              <a:rPr lang="ru-RU" sz="4800" dirty="0"/>
              <a:t>Увлечения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3046" y="782516"/>
            <a:ext cx="9319846" cy="511712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Придерживаюсь сам и популяризирую здоровый образ жизни!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Занимаюсь бегом, посещаю спортивный клуб. Занимаюсь саморазвитием, увлекаюсь чтением литературы, в том числе медицинской. Увлекаюсь игрой в шахматы.</a:t>
            </a:r>
          </a:p>
          <a:p>
            <a:pPr algn="just"/>
            <a:r>
              <a:rPr lang="ru-RU" dirty="0"/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6" y="2176096"/>
            <a:ext cx="2784231" cy="4176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46" y="2176096"/>
            <a:ext cx="3188677" cy="2391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209" y="2176096"/>
            <a:ext cx="3587262" cy="23915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92" y="4013687"/>
            <a:ext cx="4097216" cy="27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3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0013" y="246184"/>
            <a:ext cx="7766936" cy="597878"/>
          </a:xfrm>
        </p:spPr>
        <p:txBody>
          <a:bodyPr/>
          <a:lstStyle/>
          <a:p>
            <a:pPr algn="ctr"/>
            <a:r>
              <a:rPr lang="ru-RU" sz="4800" dirty="0"/>
              <a:t>Социальная работа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7857" y="923194"/>
            <a:ext cx="8932985" cy="6145822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Принимаю активное участие в благотворительных </a:t>
            </a:r>
            <a:r>
              <a:rPr lang="ru-RU" dirty="0" smtClean="0">
                <a:solidFill>
                  <a:schemeClr val="tx1"/>
                </a:solidFill>
              </a:rPr>
              <a:t>акциях (в том числе помощь </a:t>
            </a:r>
            <a:r>
              <a:rPr lang="ru-RU" dirty="0">
                <a:solidFill>
                  <a:schemeClr val="tx1"/>
                </a:solidFill>
              </a:rPr>
              <a:t>малоимущим и многодетным семьям).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В 2020 году предприятием и мною лично была оказана помощь:</a:t>
            </a:r>
          </a:p>
          <a:p>
            <a:pPr marL="285750" indent="-285750" algn="just">
              <a:buFontTx/>
              <a:buChar char="-"/>
            </a:pPr>
            <a:r>
              <a:rPr lang="ru-RU" sz="1600" dirty="0">
                <a:solidFill>
                  <a:schemeClr val="tx1"/>
                </a:solidFill>
              </a:rPr>
              <a:t>4 многодетным семьям приобретены ноутбуки; 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</a:rPr>
              <a:t>Семье</a:t>
            </a:r>
            <a:r>
              <a:rPr lang="ru-RU" sz="1600" dirty="0">
                <a:solidFill>
                  <a:schemeClr val="tx1"/>
                </a:solidFill>
              </a:rPr>
              <a:t>, воспитывающей 7 несовершеннолетних детей в подготовке к школе (закуплена школьная и спортивная одежда и обувь, канцелярские принадлежности);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</a:rPr>
              <a:t>Работникам </a:t>
            </a:r>
            <a:r>
              <a:rPr lang="ru-RU" sz="1600" dirty="0">
                <a:solidFill>
                  <a:schemeClr val="tx1"/>
                </a:solidFill>
              </a:rPr>
              <a:t>предприятия и их семьям организовано бесплатное посещение бассейна;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Р</a:t>
            </a:r>
            <a:r>
              <a:rPr lang="ru-RU" sz="1600" dirty="0" smtClean="0">
                <a:solidFill>
                  <a:schemeClr val="tx1"/>
                </a:solidFill>
              </a:rPr>
              <a:t>аботникам </a:t>
            </a:r>
            <a:r>
              <a:rPr lang="ru-RU" sz="1600" dirty="0">
                <a:solidFill>
                  <a:schemeClr val="tx1"/>
                </a:solidFill>
              </a:rPr>
              <a:t>предприятия в 2020 году организована бесплатная доставка до места работы и обратно;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Ежемесячно оказывается материальная помощь благотворительному фонду (120.000 рублей в год);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Ежегодно проводится благотворительная акция «Коробка храбрости», в целях поддержки детей, находящихся на лечении;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Возобновлены конкурсы </a:t>
            </a:r>
            <a:r>
              <a:rPr lang="ru-RU" sz="1600" dirty="0" err="1">
                <a:solidFill>
                  <a:schemeClr val="tx1"/>
                </a:solidFill>
              </a:rPr>
              <a:t>профмастерства</a:t>
            </a:r>
            <a:r>
              <a:rPr lang="ru-RU" sz="1600" dirty="0">
                <a:solidFill>
                  <a:schemeClr val="tx1"/>
                </a:solidFill>
              </a:rPr>
              <a:t> на предприятии с ценными призами;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Планирую оказать финансовую поддержку секции фигурного катания в городе Гай.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solidFill>
                <a:schemeClr val="tx1"/>
              </a:solidFill>
            </a:endParaRPr>
          </a:p>
          <a:p>
            <a:pPr algn="just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56104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635</TotalTime>
  <Words>797</Words>
  <Application>Microsoft Office PowerPoint</Application>
  <PresentationFormat>Широкоэкранный</PresentationFormat>
  <Paragraphs>80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Trebuchet MS</vt:lpstr>
      <vt:lpstr>Wingdings 3</vt:lpstr>
      <vt:lpstr>Аспект</vt:lpstr>
      <vt:lpstr>Насибуллин Рафаэль Игоревич</vt:lpstr>
      <vt:lpstr>Биография</vt:lpstr>
      <vt:lpstr>Достижения и награды</vt:lpstr>
      <vt:lpstr>Достижения и награды</vt:lpstr>
      <vt:lpstr>Обучение и развитие</vt:lpstr>
      <vt:lpstr>ГЗОЦМ</vt:lpstr>
      <vt:lpstr>ГЗОЦМ</vt:lpstr>
      <vt:lpstr>Увлечения</vt:lpstr>
      <vt:lpstr>Социальная работа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Масякина Ольга Александровна</dc:creator>
  <cp:lastModifiedBy>Масякина Ольга Александровна</cp:lastModifiedBy>
  <cp:revision>60</cp:revision>
  <dcterms:created xsi:type="dcterms:W3CDTF">2020-09-21T08:26:16Z</dcterms:created>
  <dcterms:modified xsi:type="dcterms:W3CDTF">2020-10-01T11:51:21Z</dcterms:modified>
</cp:coreProperties>
</file>