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68" r:id="rId3"/>
    <p:sldMasterId id="2147483780" r:id="rId4"/>
    <p:sldMasterId id="2147483792" r:id="rId5"/>
    <p:sldMasterId id="2147483804" r:id="rId6"/>
    <p:sldMasterId id="2147483828" r:id="rId7"/>
    <p:sldMasterId id="2147483840" r:id="rId8"/>
    <p:sldMasterId id="2147483864" r:id="rId9"/>
    <p:sldMasterId id="2147483876" r:id="rId10"/>
    <p:sldMasterId id="2147483888" r:id="rId11"/>
    <p:sldMasterId id="2147483900" r:id="rId12"/>
    <p:sldMasterId id="2147483912" r:id="rId13"/>
    <p:sldMasterId id="2147483924" r:id="rId14"/>
    <p:sldMasterId id="2147483936" r:id="rId15"/>
    <p:sldMasterId id="2147483948" r:id="rId16"/>
    <p:sldMasterId id="2147483960" r:id="rId17"/>
    <p:sldMasterId id="2147483972" r:id="rId18"/>
    <p:sldMasterId id="2147483984" r:id="rId19"/>
    <p:sldMasterId id="2147483996" r:id="rId20"/>
    <p:sldMasterId id="2147484020" r:id="rId21"/>
  </p:sldMasterIdLst>
  <p:notesMasterIdLst>
    <p:notesMasterId r:id="rId59"/>
  </p:notesMasterIdLst>
  <p:sldIdLst>
    <p:sldId id="261" r:id="rId22"/>
    <p:sldId id="262" r:id="rId23"/>
    <p:sldId id="273" r:id="rId24"/>
    <p:sldId id="266" r:id="rId25"/>
    <p:sldId id="268" r:id="rId26"/>
    <p:sldId id="267" r:id="rId27"/>
    <p:sldId id="263" r:id="rId28"/>
    <p:sldId id="271" r:id="rId29"/>
    <p:sldId id="280" r:id="rId30"/>
    <p:sldId id="281" r:id="rId31"/>
    <p:sldId id="269" r:id="rId32"/>
    <p:sldId id="264" r:id="rId33"/>
    <p:sldId id="283" r:id="rId34"/>
    <p:sldId id="284" r:id="rId35"/>
    <p:sldId id="285" r:id="rId36"/>
    <p:sldId id="286" r:id="rId37"/>
    <p:sldId id="275" r:id="rId38"/>
    <p:sldId id="277" r:id="rId39"/>
    <p:sldId id="278" r:id="rId40"/>
    <p:sldId id="279" r:id="rId41"/>
    <p:sldId id="282" r:id="rId42"/>
    <p:sldId id="291" r:id="rId43"/>
    <p:sldId id="288" r:id="rId44"/>
    <p:sldId id="290" r:id="rId45"/>
    <p:sldId id="289" r:id="rId46"/>
    <p:sldId id="292" r:id="rId47"/>
    <p:sldId id="304" r:id="rId48"/>
    <p:sldId id="293" r:id="rId49"/>
    <p:sldId id="287" r:id="rId50"/>
    <p:sldId id="294" r:id="rId51"/>
    <p:sldId id="295" r:id="rId52"/>
    <p:sldId id="296" r:id="rId53"/>
    <p:sldId id="297" r:id="rId54"/>
    <p:sldId id="303" r:id="rId55"/>
    <p:sldId id="302" r:id="rId56"/>
    <p:sldId id="300" r:id="rId57"/>
    <p:sldId id="299" r:id="rId5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E05"/>
    <a:srgbClr val="1C0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66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0">
                <a:latin typeface="Segoe Print" panose="02000600000000000000" pitchFamily="2" charset="0"/>
              </a:defRPr>
            </a:pPr>
            <a:r>
              <a:rPr lang="ru-RU" sz="1800" b="1" i="0" baseline="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Образовательный ценз педагогов</a:t>
            </a:r>
            <a:endParaRPr lang="ru-RU" sz="1800" b="1" i="0" baseline="0" dirty="0">
              <a:solidFill>
                <a:srgbClr val="430E05"/>
              </a:solidFill>
              <a:latin typeface="Segoe Print" panose="02000600000000000000" pitchFamily="2" charset="0"/>
            </a:endParaRPr>
          </a:p>
        </c:rich>
      </c:tx>
      <c:layout>
        <c:manualLayout>
          <c:xMode val="edge"/>
          <c:yMode val="edge"/>
          <c:x val="9.6607289913189731E-2"/>
          <c:y val="2.50000000000000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264143886898284"/>
          <c:y val="0.12512992125984251"/>
          <c:w val="0.52631413640701052"/>
          <c:h val="0.67432349081364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1"/>
            <c:bubble3D val="0"/>
            <c:explosion val="35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среднее профессиональное образование</c:v>
                </c:pt>
                <c:pt idx="1">
                  <c:v>высшее педагогическое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0.26</c:v>
                </c:pt>
                <c:pt idx="1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3775429803068351"/>
          <c:y val="0.16781758530183727"/>
          <c:w val="0.36224570196931649"/>
          <c:h val="0.5896981627296588"/>
        </c:manualLayout>
      </c:layout>
      <c:overlay val="0"/>
      <c:txPr>
        <a:bodyPr/>
        <a:lstStyle/>
        <a:p>
          <a:pPr>
            <a:defRPr sz="1400" b="1" i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 высшей категорией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педагоги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1 категорией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педагоги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категории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педагоги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соотвествие должности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педагоги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349184"/>
        <c:axId val="134350720"/>
      </c:barChart>
      <c:catAx>
        <c:axId val="134349184"/>
        <c:scaling>
          <c:orientation val="minMax"/>
        </c:scaling>
        <c:delete val="0"/>
        <c:axPos val="l"/>
        <c:majorTickMark val="out"/>
        <c:minorTickMark val="none"/>
        <c:tickLblPos val="nextTo"/>
        <c:crossAx val="134350720"/>
        <c:crosses val="autoZero"/>
        <c:auto val="1"/>
        <c:lblAlgn val="ctr"/>
        <c:lblOffset val="100"/>
        <c:noMultiLvlLbl val="0"/>
      </c:catAx>
      <c:valAx>
        <c:axId val="1343507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434918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600" b="1" i="1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2290562023856455"/>
          <c:y val="0.22202717428737295"/>
          <c:w val="0.36175789859551555"/>
          <c:h val="0.52861024195373463"/>
        </c:manualLayout>
      </c:layout>
      <c:overlay val="0"/>
      <c:txPr>
        <a:bodyPr/>
        <a:lstStyle/>
        <a:p>
          <a:pPr>
            <a:defRPr sz="1600" b="1" i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11.xml"/><Relationship Id="rId7" Type="http://schemas.openxmlformats.org/officeDocument/2006/relationships/slide" Target="../slides/slide28.xml"/><Relationship Id="rId2" Type="http://schemas.openxmlformats.org/officeDocument/2006/relationships/slide" Target="../slides/slide9.xml"/><Relationship Id="rId1" Type="http://schemas.openxmlformats.org/officeDocument/2006/relationships/slide" Target="../slides/slide4.xml"/><Relationship Id="rId6" Type="http://schemas.openxmlformats.org/officeDocument/2006/relationships/slide" Target="../slides/slide14.xml"/><Relationship Id="rId5" Type="http://schemas.openxmlformats.org/officeDocument/2006/relationships/slide" Target="../slides/slide12.xml"/><Relationship Id="rId4" Type="http://schemas.openxmlformats.org/officeDocument/2006/relationships/slide" Target="../slides/slide29.xml"/><Relationship Id="rId9" Type="http://schemas.openxmlformats.org/officeDocument/2006/relationships/slide" Target="../slides/slide3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7" Type="http://schemas.openxmlformats.org/officeDocument/2006/relationships/slide" Target="../slides/slide34.xml"/><Relationship Id="rId2" Type="http://schemas.openxmlformats.org/officeDocument/2006/relationships/slide" Target="../slides/slide32.xml"/><Relationship Id="rId1" Type="http://schemas.openxmlformats.org/officeDocument/2006/relationships/slide" Target="../slides/slide30.xml"/><Relationship Id="rId6" Type="http://schemas.openxmlformats.org/officeDocument/2006/relationships/slide" Target="../slides/slide31.xml"/><Relationship Id="rId5" Type="http://schemas.openxmlformats.org/officeDocument/2006/relationships/slide" Target="../slides/slide35.xml"/><Relationship Id="rId4" Type="http://schemas.openxmlformats.org/officeDocument/2006/relationships/slide" Target="../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74877E-0695-4D25-B01E-0BB105998BB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8F5031-613F-41E2-A64B-945F45D5F5B8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800" b="1" dirty="0" smtClean="0">
              <a:latin typeface="Segoe Print" panose="02000600000000000000" pitchFamily="2" charset="0"/>
            </a:rPr>
            <a:t>Общая информация о Микрорайоне «</a:t>
          </a:r>
          <a:r>
            <a:rPr lang="ru-RU" sz="1800" b="1" dirty="0" err="1" smtClean="0">
              <a:latin typeface="Segoe Print" panose="02000600000000000000" pitchFamily="2" charset="0"/>
            </a:rPr>
            <a:t>Кутузово</a:t>
          </a:r>
          <a:r>
            <a:rPr lang="ru-RU" sz="1800" b="1" dirty="0" smtClean="0">
              <a:latin typeface="Segoe Print" panose="02000600000000000000" pitchFamily="2" charset="0"/>
            </a:rPr>
            <a:t>» и ЖК «Бородино</a:t>
          </a:r>
          <a:r>
            <a:rPr lang="ru-RU" sz="1800" dirty="0" smtClean="0">
              <a:latin typeface="Segoe Print" panose="02000600000000000000" pitchFamily="2" charset="0"/>
            </a:rPr>
            <a:t>».</a:t>
          </a:r>
          <a:endParaRPr lang="ru-RU" sz="1800" dirty="0"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7070C31-FAED-4412-A3C9-A864D5B0DE82}" type="parTrans" cxnId="{D9D7A8AC-AC59-4FFA-9C91-F7595BE98B93}">
      <dgm:prSet/>
      <dgm:spPr/>
      <dgm:t>
        <a:bodyPr/>
        <a:lstStyle/>
        <a:p>
          <a:endParaRPr lang="ru-RU"/>
        </a:p>
      </dgm:t>
    </dgm:pt>
    <dgm:pt modelId="{E8CE99AC-A01F-45D4-ACEA-5D0C3B07DC8F}" type="sibTrans" cxnId="{D9D7A8AC-AC59-4FFA-9C91-F7595BE98B93}">
      <dgm:prSet/>
      <dgm:spPr/>
      <dgm:t>
        <a:bodyPr/>
        <a:lstStyle/>
        <a:p>
          <a:endParaRPr lang="ru-RU"/>
        </a:p>
      </dgm:t>
    </dgm:pt>
    <dgm:pt modelId="{7851F252-F67D-4357-96FF-C0CD3CE14D34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800" b="1" dirty="0" smtClean="0">
              <a:latin typeface="Segoe Print" panose="02000600000000000000" pitchFamily="2" charset="0"/>
            </a:rPr>
            <a:t>Общая</a:t>
          </a:r>
          <a:r>
            <a:rPr lang="ru-RU" sz="1800" b="1" dirty="0" smtClean="0">
              <a:latin typeface="Segoe Print" panose="02000600000000000000" pitchFamily="2" charset="0"/>
              <a:ea typeface="Calibri"/>
              <a:cs typeface="Times New Roman"/>
            </a:rPr>
            <a:t> </a:t>
          </a:r>
          <a:r>
            <a:rPr lang="ru-RU" sz="1800" b="1" dirty="0" smtClean="0">
              <a:latin typeface="Segoe Print" panose="02000600000000000000" pitchFamily="2" charset="0"/>
            </a:rPr>
            <a:t>характеристика  образовательной организации.</a:t>
          </a:r>
          <a:endParaRPr lang="ru-RU" sz="1800" dirty="0"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610738E-9BFE-4DAD-944C-C8C9EF5B41A6}" type="parTrans" cxnId="{9BCC0BED-29C2-441B-8784-616C4171B464}">
      <dgm:prSet/>
      <dgm:spPr/>
      <dgm:t>
        <a:bodyPr/>
        <a:lstStyle/>
        <a:p>
          <a:endParaRPr lang="ru-RU"/>
        </a:p>
      </dgm:t>
    </dgm:pt>
    <dgm:pt modelId="{8CD670AA-0CAC-4290-B9A2-3A746C239DCF}" type="sibTrans" cxnId="{9BCC0BED-29C2-441B-8784-616C4171B464}">
      <dgm:prSet/>
      <dgm:spPr/>
      <dgm:t>
        <a:bodyPr/>
        <a:lstStyle/>
        <a:p>
          <a:endParaRPr lang="ru-RU"/>
        </a:p>
      </dgm:t>
    </dgm:pt>
    <dgm:pt modelId="{18B6D96C-F903-401A-A11B-E8B7EA144C11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Концепция развития ДОУ</a:t>
          </a:r>
          <a:r>
            <a:rPr lang="ru-RU" sz="1800" b="1" dirty="0" smtClean="0"/>
            <a:t>.</a:t>
          </a:r>
          <a:endParaRPr lang="ru-RU" sz="18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16BF20D-DC02-44F0-B0FD-4E92B5D67FA3}" type="parTrans" cxnId="{582A00E5-9E79-46B8-B24D-1D72C7C91D1F}">
      <dgm:prSet/>
      <dgm:spPr/>
      <dgm:t>
        <a:bodyPr/>
        <a:lstStyle/>
        <a:p>
          <a:endParaRPr lang="ru-RU"/>
        </a:p>
      </dgm:t>
    </dgm:pt>
    <dgm:pt modelId="{62F37E8A-F1A3-470C-8169-432BE6F81ACD}" type="sibTrans" cxnId="{582A00E5-9E79-46B8-B24D-1D72C7C91D1F}">
      <dgm:prSet/>
      <dgm:spPr/>
      <dgm:t>
        <a:bodyPr/>
        <a:lstStyle/>
        <a:p>
          <a:endParaRPr lang="ru-RU"/>
        </a:p>
      </dgm:t>
    </dgm:pt>
    <dgm:pt modelId="{6172855D-4A23-4B2B-B5BF-77B463F84A66}">
      <dgm:prSet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Пространственная организация ДОУ.</a:t>
          </a:r>
          <a:endParaRPr lang="ru-RU" sz="1800" dirty="0"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1FBC4C4-0ABA-45CA-BBC0-FD1F56B8F741}" type="parTrans" cxnId="{12A4B716-C2D7-4D89-8B09-8AEBC92D148E}">
      <dgm:prSet/>
      <dgm:spPr/>
      <dgm:t>
        <a:bodyPr/>
        <a:lstStyle/>
        <a:p>
          <a:endParaRPr lang="ru-RU"/>
        </a:p>
      </dgm:t>
    </dgm:pt>
    <dgm:pt modelId="{B9B59FB0-6539-4B6A-9EB4-427974A57C11}" type="sibTrans" cxnId="{12A4B716-C2D7-4D89-8B09-8AEBC92D148E}">
      <dgm:prSet/>
      <dgm:spPr/>
      <dgm:t>
        <a:bodyPr/>
        <a:lstStyle/>
        <a:p>
          <a:endParaRPr lang="ru-RU"/>
        </a:p>
      </dgm:t>
    </dgm:pt>
    <dgm:pt modelId="{50E8E10E-1EAD-47A1-9500-B24A08AB2F0B}">
      <dgm:prSet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Кадровый потенциал</a:t>
          </a:r>
          <a:r>
            <a:rPr lang="ru-RU" sz="1800" b="1" dirty="0" smtClean="0">
              <a:latin typeface="+mn-lt"/>
            </a:rPr>
            <a:t>.</a:t>
          </a:r>
          <a:endParaRPr lang="ru-RU" sz="1800" dirty="0">
            <a:latin typeface="+mn-lt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2787C84-0C6F-45F5-AB73-DA2C7369ED6B}" type="parTrans" cxnId="{630DF47E-C939-4C0B-9CA3-1CE0C022E487}">
      <dgm:prSet/>
      <dgm:spPr/>
      <dgm:t>
        <a:bodyPr/>
        <a:lstStyle/>
        <a:p>
          <a:endParaRPr lang="ru-RU"/>
        </a:p>
      </dgm:t>
    </dgm:pt>
    <dgm:pt modelId="{7AD95D22-9FD0-4728-8698-32200CAA9F10}" type="sibTrans" cxnId="{630DF47E-C939-4C0B-9CA3-1CE0C022E487}">
      <dgm:prSet/>
      <dgm:spPr/>
      <dgm:t>
        <a:bodyPr/>
        <a:lstStyle/>
        <a:p>
          <a:endParaRPr lang="ru-RU"/>
        </a:p>
      </dgm:t>
    </dgm:pt>
    <dgm:pt modelId="{C027397A-B1B4-44FF-8936-A42A72E1DAB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800" b="1" dirty="0" smtClean="0">
              <a:latin typeface="Segoe Print" panose="02000600000000000000" pitchFamily="2" charset="0"/>
            </a:rPr>
            <a:t>Уровень профессиональной компетенции  педагогов.</a:t>
          </a:r>
          <a:endParaRPr lang="ru-RU" sz="1800" dirty="0"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B16008C8-F416-489E-8EA3-DA432EAB4EDB}" type="parTrans" cxnId="{7F342F55-563E-4593-91A1-36D9C5F0790B}">
      <dgm:prSet/>
      <dgm:spPr/>
      <dgm:t>
        <a:bodyPr/>
        <a:lstStyle/>
        <a:p>
          <a:endParaRPr lang="ru-RU"/>
        </a:p>
      </dgm:t>
    </dgm:pt>
    <dgm:pt modelId="{783C417F-65E2-4AFA-AE73-4A45C93AB788}" type="sibTrans" cxnId="{7F342F55-563E-4593-91A1-36D9C5F0790B}">
      <dgm:prSet/>
      <dgm:spPr/>
      <dgm:t>
        <a:bodyPr/>
        <a:lstStyle/>
        <a:p>
          <a:endParaRPr lang="ru-RU"/>
        </a:p>
      </dgm:t>
    </dgm:pt>
    <dgm:pt modelId="{5A48A670-9A57-4215-ACEC-19DE56246E34}">
      <dgm:prSet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Поддержка семей с детьми с ОВЗ</a:t>
          </a:r>
          <a:r>
            <a:rPr lang="ru-RU" sz="1800" b="1" dirty="0" smtClean="0">
              <a:latin typeface="+mn-lt"/>
            </a:rPr>
            <a:t>.</a:t>
          </a:r>
          <a:endParaRPr lang="ru-RU" sz="1800" dirty="0">
            <a:latin typeface="+mn-lt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C509B92E-A0A9-4A32-B6C4-64343AADF31D}" type="parTrans" cxnId="{22B36CBE-7259-4C39-ADF6-5D6E3005081C}">
      <dgm:prSet/>
      <dgm:spPr/>
      <dgm:t>
        <a:bodyPr/>
        <a:lstStyle/>
        <a:p>
          <a:endParaRPr lang="ru-RU"/>
        </a:p>
      </dgm:t>
    </dgm:pt>
    <dgm:pt modelId="{4BB2FB45-10CA-4DCF-8A40-9DEE96FE91AC}" type="sibTrans" cxnId="{22B36CBE-7259-4C39-ADF6-5D6E3005081C}">
      <dgm:prSet/>
      <dgm:spPr/>
      <dgm:t>
        <a:bodyPr/>
        <a:lstStyle/>
        <a:p>
          <a:endParaRPr lang="ru-RU"/>
        </a:p>
      </dgm:t>
    </dgm:pt>
    <dgm:pt modelId="{38E8775E-6B9C-4335-8458-18960A6A34D6}">
      <dgm:prSet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Социальное партнерство</a:t>
          </a:r>
          <a:r>
            <a:rPr lang="ru-RU" sz="1800" b="1" dirty="0" smtClean="0">
              <a:latin typeface="+mn-lt"/>
            </a:rPr>
            <a:t>.</a:t>
          </a:r>
          <a:endParaRPr lang="ru-RU" sz="12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20F3BEBB-BA97-4296-AD05-327E3EC9EC56}" type="parTrans" cxnId="{E61A93DB-BD78-4397-B8DA-99CBFD028D9C}">
      <dgm:prSet/>
      <dgm:spPr/>
      <dgm:t>
        <a:bodyPr/>
        <a:lstStyle/>
        <a:p>
          <a:endParaRPr lang="ru-RU"/>
        </a:p>
      </dgm:t>
    </dgm:pt>
    <dgm:pt modelId="{2F6CDBEC-967D-45C1-930D-DB8CE49320FA}" type="sibTrans" cxnId="{E61A93DB-BD78-4397-B8DA-99CBFD028D9C}">
      <dgm:prSet/>
      <dgm:spPr/>
      <dgm:t>
        <a:bodyPr/>
        <a:lstStyle/>
        <a:p>
          <a:endParaRPr lang="ru-RU"/>
        </a:p>
      </dgm:t>
    </dgm:pt>
    <dgm:pt modelId="{53858F1A-FD23-405A-89D9-9DEC954DB8B5}">
      <dgm:prSet custT="1"/>
      <dgm:spPr/>
      <dgm:t>
        <a:bodyPr/>
        <a:lstStyle/>
        <a:p>
          <a:pPr algn="ctr"/>
          <a:r>
            <a:rPr lang="ru-RU" sz="1800" b="1" dirty="0" smtClean="0">
              <a:latin typeface="Segoe Print" panose="02000600000000000000" pitchFamily="2" charset="0"/>
            </a:rPr>
            <a:t> Заключение.</a:t>
          </a:r>
          <a:endParaRPr lang="ru-RU" sz="1800" dirty="0"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4E833E37-5063-4A5B-81BF-A90C304F894C}" type="parTrans" cxnId="{C1A9761E-03F8-49B7-BBE1-818E20A3FAED}">
      <dgm:prSet/>
      <dgm:spPr/>
      <dgm:t>
        <a:bodyPr/>
        <a:lstStyle/>
        <a:p>
          <a:endParaRPr lang="ru-RU"/>
        </a:p>
      </dgm:t>
    </dgm:pt>
    <dgm:pt modelId="{DD70B8F8-25E1-4E33-AAEB-C9FB9A6E2840}" type="sibTrans" cxnId="{C1A9761E-03F8-49B7-BBE1-818E20A3FAED}">
      <dgm:prSet/>
      <dgm:spPr/>
      <dgm:t>
        <a:bodyPr/>
        <a:lstStyle/>
        <a:p>
          <a:endParaRPr lang="ru-RU"/>
        </a:p>
      </dgm:t>
    </dgm:pt>
    <dgm:pt modelId="{48C75251-A140-46D3-B9C7-56E3197ADAEC}" type="pres">
      <dgm:prSet presAssocID="{6B74877E-0695-4D25-B01E-0BB105998B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74F229-D3A1-46A8-AA09-9B00377C57CA}" type="pres">
      <dgm:prSet presAssocID="{4F8F5031-613F-41E2-A64B-945F45D5F5B8}" presName="parentLin" presStyleCnt="0"/>
      <dgm:spPr/>
    </dgm:pt>
    <dgm:pt modelId="{FBF0779F-1052-4578-926E-BB8822B0EE61}" type="pres">
      <dgm:prSet presAssocID="{4F8F5031-613F-41E2-A64B-945F45D5F5B8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63A23055-07FC-4C94-9E5B-5FBCF8869DDE}" type="pres">
      <dgm:prSet presAssocID="{4F8F5031-613F-41E2-A64B-945F45D5F5B8}" presName="parentText" presStyleLbl="node1" presStyleIdx="0" presStyleCnt="9" custScaleX="150191" custScaleY="5985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EF371-872B-492F-BF81-8CFF9DE51EEA}" type="pres">
      <dgm:prSet presAssocID="{4F8F5031-613F-41E2-A64B-945F45D5F5B8}" presName="negativeSpace" presStyleCnt="0"/>
      <dgm:spPr/>
    </dgm:pt>
    <dgm:pt modelId="{817F0E84-18AC-485E-8036-B26424A7F2ED}" type="pres">
      <dgm:prSet presAssocID="{4F8F5031-613F-41E2-A64B-945F45D5F5B8}" presName="childText" presStyleLbl="conFgAcc1" presStyleIdx="0" presStyleCnt="9">
        <dgm:presLayoutVars>
          <dgm:bulletEnabled val="1"/>
        </dgm:presLayoutVars>
      </dgm:prSet>
      <dgm:spPr/>
    </dgm:pt>
    <dgm:pt modelId="{255F8042-2AF5-4583-98ED-8E5DEA76A141}" type="pres">
      <dgm:prSet presAssocID="{E8CE99AC-A01F-45D4-ACEA-5D0C3B07DC8F}" presName="spaceBetweenRectangles" presStyleCnt="0"/>
      <dgm:spPr/>
    </dgm:pt>
    <dgm:pt modelId="{34DE19F8-7CD7-4FD3-BFFA-5F96C0317899}" type="pres">
      <dgm:prSet presAssocID="{7851F252-F67D-4357-96FF-C0CD3CE14D34}" presName="parentLin" presStyleCnt="0"/>
      <dgm:spPr/>
    </dgm:pt>
    <dgm:pt modelId="{82588B04-B239-4E7C-B9C2-B40A8FC81671}" type="pres">
      <dgm:prSet presAssocID="{7851F252-F67D-4357-96FF-C0CD3CE14D34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A5BB5780-C9B0-4FE3-86DF-381F14098449}" type="pres">
      <dgm:prSet presAssocID="{7851F252-F67D-4357-96FF-C0CD3CE14D34}" presName="parentText" presStyleLbl="node1" presStyleIdx="1" presStyleCnt="9" custScaleX="142997" custScaleY="4704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62919-212E-4FC8-AAFB-62EC75AC22E1}" type="pres">
      <dgm:prSet presAssocID="{7851F252-F67D-4357-96FF-C0CD3CE14D34}" presName="negativeSpace" presStyleCnt="0"/>
      <dgm:spPr/>
    </dgm:pt>
    <dgm:pt modelId="{D030176C-7B68-45DE-A166-2F1534AE2691}" type="pres">
      <dgm:prSet presAssocID="{7851F252-F67D-4357-96FF-C0CD3CE14D34}" presName="childText" presStyleLbl="conFgAcc1" presStyleIdx="1" presStyleCnt="9">
        <dgm:presLayoutVars>
          <dgm:bulletEnabled val="1"/>
        </dgm:presLayoutVars>
      </dgm:prSet>
      <dgm:spPr/>
    </dgm:pt>
    <dgm:pt modelId="{3B5854CA-C8C4-42F6-B5FF-BAA51CC9565A}" type="pres">
      <dgm:prSet presAssocID="{8CD670AA-0CAC-4290-B9A2-3A746C239DCF}" presName="spaceBetweenRectangles" presStyleCnt="0"/>
      <dgm:spPr/>
    </dgm:pt>
    <dgm:pt modelId="{DEEC847A-3C7F-40D8-98C0-6D9637BCE6CC}" type="pres">
      <dgm:prSet presAssocID="{18B6D96C-F903-401A-A11B-E8B7EA144C11}" presName="parentLin" presStyleCnt="0"/>
      <dgm:spPr/>
    </dgm:pt>
    <dgm:pt modelId="{4A525D6F-5B74-425E-A919-4016E79A18C6}" type="pres">
      <dgm:prSet presAssocID="{18B6D96C-F903-401A-A11B-E8B7EA144C11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CBEACDCE-FDE2-48C8-9CBF-6A3358BBCB22}" type="pres">
      <dgm:prSet presAssocID="{18B6D96C-F903-401A-A11B-E8B7EA144C11}" presName="parentText" presStyleLbl="node1" presStyleIdx="2" presStyleCnt="9" custScaleX="142857" custScaleY="4100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0CC32-819F-4346-8225-7E29BB452502}" type="pres">
      <dgm:prSet presAssocID="{18B6D96C-F903-401A-A11B-E8B7EA144C11}" presName="negativeSpace" presStyleCnt="0"/>
      <dgm:spPr/>
    </dgm:pt>
    <dgm:pt modelId="{C76DEBF9-353A-4298-B815-5272032D871C}" type="pres">
      <dgm:prSet presAssocID="{18B6D96C-F903-401A-A11B-E8B7EA144C11}" presName="childText" presStyleLbl="conFgAcc1" presStyleIdx="2" presStyleCnt="9">
        <dgm:presLayoutVars>
          <dgm:bulletEnabled val="1"/>
        </dgm:presLayoutVars>
      </dgm:prSet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FB15A34-387C-467D-BB62-AA28ACB4E40E}" type="pres">
      <dgm:prSet presAssocID="{62F37E8A-F1A3-470C-8169-432BE6F81ACD}" presName="spaceBetweenRectangles" presStyleCnt="0"/>
      <dgm:spPr/>
    </dgm:pt>
    <dgm:pt modelId="{88C3E1DE-49C2-453F-9EC1-8C8E1CB4FBDF}" type="pres">
      <dgm:prSet presAssocID="{50E8E10E-1EAD-47A1-9500-B24A08AB2F0B}" presName="parentLin" presStyleCnt="0"/>
      <dgm:spPr/>
    </dgm:pt>
    <dgm:pt modelId="{789E077F-F21E-4866-A27F-3ACDA3454F94}" type="pres">
      <dgm:prSet presAssocID="{50E8E10E-1EAD-47A1-9500-B24A08AB2F0B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692BDB59-2CC0-452F-8247-13F65F1D9624}" type="pres">
      <dgm:prSet presAssocID="{50E8E10E-1EAD-47A1-9500-B24A08AB2F0B}" presName="parentText" presStyleLbl="node1" presStyleIdx="3" presStyleCnt="9" custScaleX="142857" custScaleY="5383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30D7E-F5AD-447E-A89C-F3AC35E8046C}" type="pres">
      <dgm:prSet presAssocID="{50E8E10E-1EAD-47A1-9500-B24A08AB2F0B}" presName="negativeSpace" presStyleCnt="0"/>
      <dgm:spPr/>
    </dgm:pt>
    <dgm:pt modelId="{A81E6AAD-3CB4-4E56-9589-B8E663DC5ECE}" type="pres">
      <dgm:prSet presAssocID="{50E8E10E-1EAD-47A1-9500-B24A08AB2F0B}" presName="childText" presStyleLbl="conFgAcc1" presStyleIdx="3" presStyleCnt="9">
        <dgm:presLayoutVars>
          <dgm:bulletEnabled val="1"/>
        </dgm:presLayoutVars>
      </dgm:prSet>
      <dgm:spPr/>
    </dgm:pt>
    <dgm:pt modelId="{A7A5B229-A217-46B9-ADC3-CE2F2915A027}" type="pres">
      <dgm:prSet presAssocID="{7AD95D22-9FD0-4728-8698-32200CAA9F10}" presName="spaceBetweenRectangles" presStyleCnt="0"/>
      <dgm:spPr/>
    </dgm:pt>
    <dgm:pt modelId="{1B78FC2C-ACC7-47AF-9FE3-A971F778CAA7}" type="pres">
      <dgm:prSet presAssocID="{C027397A-B1B4-44FF-8936-A42A72E1DAB8}" presName="parentLin" presStyleCnt="0"/>
      <dgm:spPr/>
    </dgm:pt>
    <dgm:pt modelId="{145DE625-220C-4F9B-A4E8-E758C68493E9}" type="pres">
      <dgm:prSet presAssocID="{C027397A-B1B4-44FF-8936-A42A72E1DAB8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712B1C9C-607C-467C-9409-17B1DDCAA148}" type="pres">
      <dgm:prSet presAssocID="{C027397A-B1B4-44FF-8936-A42A72E1DAB8}" presName="parentText" presStyleLbl="node1" presStyleIdx="4" presStyleCnt="9" custScaleX="142857" custScaleY="495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5A16E-A601-4AA1-99E7-B9AE5D26C34D}" type="pres">
      <dgm:prSet presAssocID="{C027397A-B1B4-44FF-8936-A42A72E1DAB8}" presName="negativeSpace" presStyleCnt="0"/>
      <dgm:spPr/>
    </dgm:pt>
    <dgm:pt modelId="{E3BC76A5-CEF2-4F47-9B04-F6CC46290EC6}" type="pres">
      <dgm:prSet presAssocID="{C027397A-B1B4-44FF-8936-A42A72E1DAB8}" presName="childText" presStyleLbl="conFgAcc1" presStyleIdx="4" presStyleCnt="9">
        <dgm:presLayoutVars>
          <dgm:bulletEnabled val="1"/>
        </dgm:presLayoutVars>
      </dgm:prSet>
      <dgm:spPr/>
    </dgm:pt>
    <dgm:pt modelId="{39C52112-AFC5-447D-B614-D0A341A81CDE}" type="pres">
      <dgm:prSet presAssocID="{783C417F-65E2-4AFA-AE73-4A45C93AB788}" presName="spaceBetweenRectangles" presStyleCnt="0"/>
      <dgm:spPr/>
    </dgm:pt>
    <dgm:pt modelId="{6D3D59F4-3FBE-4089-BE28-B5EA22A2D35C}" type="pres">
      <dgm:prSet presAssocID="{38E8775E-6B9C-4335-8458-18960A6A34D6}" presName="parentLin" presStyleCnt="0"/>
      <dgm:spPr/>
    </dgm:pt>
    <dgm:pt modelId="{6D1CD94C-5D03-468A-B42A-3F6750DC3C11}" type="pres">
      <dgm:prSet presAssocID="{38E8775E-6B9C-4335-8458-18960A6A34D6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1BC6498B-FFD6-4454-8F2B-1189CDB02BAF}" type="pres">
      <dgm:prSet presAssocID="{38E8775E-6B9C-4335-8458-18960A6A34D6}" presName="parentText" presStyleLbl="node1" presStyleIdx="5" presStyleCnt="9" custScaleX="142857" custScaleY="4977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BA2DC-38C7-4C31-B976-297913E53129}" type="pres">
      <dgm:prSet presAssocID="{38E8775E-6B9C-4335-8458-18960A6A34D6}" presName="negativeSpace" presStyleCnt="0"/>
      <dgm:spPr/>
    </dgm:pt>
    <dgm:pt modelId="{1D332A6B-3EA1-441E-B5B1-20EB864F98EB}" type="pres">
      <dgm:prSet presAssocID="{38E8775E-6B9C-4335-8458-18960A6A34D6}" presName="childText" presStyleLbl="conFgAcc1" presStyleIdx="5" presStyleCnt="9">
        <dgm:presLayoutVars>
          <dgm:bulletEnabled val="1"/>
        </dgm:presLayoutVars>
      </dgm:prSet>
      <dgm:spPr/>
    </dgm:pt>
    <dgm:pt modelId="{12683599-4F75-4651-A6D2-9DDA1CCA7011}" type="pres">
      <dgm:prSet presAssocID="{2F6CDBEC-967D-45C1-930D-DB8CE49320FA}" presName="spaceBetweenRectangles" presStyleCnt="0"/>
      <dgm:spPr/>
    </dgm:pt>
    <dgm:pt modelId="{E0E33453-6FB4-43E0-A09B-77FCEB0BA80B}" type="pres">
      <dgm:prSet presAssocID="{5A48A670-9A57-4215-ACEC-19DE56246E34}" presName="parentLin" presStyleCnt="0"/>
      <dgm:spPr/>
    </dgm:pt>
    <dgm:pt modelId="{2CF4343D-527E-493D-BEEB-37C97A4033DF}" type="pres">
      <dgm:prSet presAssocID="{5A48A670-9A57-4215-ACEC-19DE56246E34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4B486E7A-7908-4A0F-865C-7F775FB27A7E}" type="pres">
      <dgm:prSet presAssocID="{5A48A670-9A57-4215-ACEC-19DE56246E34}" presName="parentText" presStyleLbl="node1" presStyleIdx="6" presStyleCnt="9" custScaleX="142857" custScaleY="3990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F9AF6-F2B0-4A54-9994-BD71C2711273}" type="pres">
      <dgm:prSet presAssocID="{5A48A670-9A57-4215-ACEC-19DE56246E34}" presName="negativeSpace" presStyleCnt="0"/>
      <dgm:spPr/>
    </dgm:pt>
    <dgm:pt modelId="{F6290E29-7504-4781-B49C-086BA2F8554A}" type="pres">
      <dgm:prSet presAssocID="{5A48A670-9A57-4215-ACEC-19DE56246E34}" presName="childText" presStyleLbl="conFgAcc1" presStyleIdx="6" presStyleCnt="9">
        <dgm:presLayoutVars>
          <dgm:bulletEnabled val="1"/>
        </dgm:presLayoutVars>
      </dgm:prSet>
      <dgm:spPr/>
    </dgm:pt>
    <dgm:pt modelId="{A02A7868-3056-424B-B184-3552DB2C66E2}" type="pres">
      <dgm:prSet presAssocID="{4BB2FB45-10CA-4DCF-8A40-9DEE96FE91AC}" presName="spaceBetweenRectangles" presStyleCnt="0"/>
      <dgm:spPr/>
    </dgm:pt>
    <dgm:pt modelId="{5A4BD9F5-3652-4110-BD86-7BFF49590219}" type="pres">
      <dgm:prSet presAssocID="{6172855D-4A23-4B2B-B5BF-77B463F84A66}" presName="parentLin" presStyleCnt="0"/>
      <dgm:spPr/>
    </dgm:pt>
    <dgm:pt modelId="{840BD222-5386-4FE9-A77B-B143006C1D25}" type="pres">
      <dgm:prSet presAssocID="{6172855D-4A23-4B2B-B5BF-77B463F84A66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434A0798-B899-4430-BBDC-B303DB074C5F}" type="pres">
      <dgm:prSet presAssocID="{6172855D-4A23-4B2B-B5BF-77B463F84A66}" presName="parentText" presStyleLbl="node1" presStyleIdx="7" presStyleCnt="9" custScaleX="142857" custScaleY="512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BB5B4-DA8D-4F9B-8D74-9E25DD5E9C6E}" type="pres">
      <dgm:prSet presAssocID="{6172855D-4A23-4B2B-B5BF-77B463F84A66}" presName="negativeSpace" presStyleCnt="0"/>
      <dgm:spPr/>
    </dgm:pt>
    <dgm:pt modelId="{BF4EB2AA-3B01-4288-8D07-7590A7A04A26}" type="pres">
      <dgm:prSet presAssocID="{6172855D-4A23-4B2B-B5BF-77B463F84A66}" presName="childText" presStyleLbl="conFgAcc1" presStyleIdx="7" presStyleCnt="9">
        <dgm:presLayoutVars>
          <dgm:bulletEnabled val="1"/>
        </dgm:presLayoutVars>
      </dgm:prSet>
      <dgm:spPr/>
    </dgm:pt>
    <dgm:pt modelId="{441C7070-536F-4D50-BFF1-94A3BD617894}" type="pres">
      <dgm:prSet presAssocID="{B9B59FB0-6539-4B6A-9EB4-427974A57C11}" presName="spaceBetweenRectangles" presStyleCnt="0"/>
      <dgm:spPr/>
    </dgm:pt>
    <dgm:pt modelId="{738232C1-114A-4C96-B417-136CD078877B}" type="pres">
      <dgm:prSet presAssocID="{53858F1A-FD23-405A-89D9-9DEC954DB8B5}" presName="parentLin" presStyleCnt="0"/>
      <dgm:spPr/>
    </dgm:pt>
    <dgm:pt modelId="{F431DE3C-8BF2-458D-B060-02F04971254B}" type="pres">
      <dgm:prSet presAssocID="{53858F1A-FD23-405A-89D9-9DEC954DB8B5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3B2F51ED-E234-42DD-8A79-156347D01DF7}" type="pres">
      <dgm:prSet presAssocID="{53858F1A-FD23-405A-89D9-9DEC954DB8B5}" presName="parentText" presStyleLbl="node1" presStyleIdx="8" presStyleCnt="9" custScaleX="142857" custScaleY="419555" custLinFactNeighborX="-10112" custLinFactNeighborY="-4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C3699-E9DC-41CE-8BD1-3470AC347691}" type="pres">
      <dgm:prSet presAssocID="{53858F1A-FD23-405A-89D9-9DEC954DB8B5}" presName="negativeSpace" presStyleCnt="0"/>
      <dgm:spPr/>
    </dgm:pt>
    <dgm:pt modelId="{14E39E7C-68D0-44EF-BD2E-4A543C0B2147}" type="pres">
      <dgm:prSet presAssocID="{53858F1A-FD23-405A-89D9-9DEC954DB8B5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BE31442B-53FE-464D-A35B-E2785AB72EE7}" type="presOf" srcId="{4F8F5031-613F-41E2-A64B-945F45D5F5B8}" destId="{FBF0779F-1052-4578-926E-BB8822B0EE61}" srcOrd="0" destOrd="0" presId="urn:microsoft.com/office/officeart/2005/8/layout/list1"/>
    <dgm:cxn modelId="{C1A9761E-03F8-49B7-BBE1-818E20A3FAED}" srcId="{6B74877E-0695-4D25-B01E-0BB105998BB9}" destId="{53858F1A-FD23-405A-89D9-9DEC954DB8B5}" srcOrd="8" destOrd="0" parTransId="{4E833E37-5063-4A5B-81BF-A90C304F894C}" sibTransId="{DD70B8F8-25E1-4E33-AAEB-C9FB9A6E2840}"/>
    <dgm:cxn modelId="{22B36CBE-7259-4C39-ADF6-5D6E3005081C}" srcId="{6B74877E-0695-4D25-B01E-0BB105998BB9}" destId="{5A48A670-9A57-4215-ACEC-19DE56246E34}" srcOrd="6" destOrd="0" parTransId="{C509B92E-A0A9-4A32-B6C4-64343AADF31D}" sibTransId="{4BB2FB45-10CA-4DCF-8A40-9DEE96FE91AC}"/>
    <dgm:cxn modelId="{12A4B716-C2D7-4D89-8B09-8AEBC92D148E}" srcId="{6B74877E-0695-4D25-B01E-0BB105998BB9}" destId="{6172855D-4A23-4B2B-B5BF-77B463F84A66}" srcOrd="7" destOrd="0" parTransId="{71FBC4C4-0ABA-45CA-BBC0-FD1F56B8F741}" sibTransId="{B9B59FB0-6539-4B6A-9EB4-427974A57C11}"/>
    <dgm:cxn modelId="{C116A8EB-0923-4086-AE0B-DD3727007E18}" type="presOf" srcId="{50E8E10E-1EAD-47A1-9500-B24A08AB2F0B}" destId="{789E077F-F21E-4866-A27F-3ACDA3454F94}" srcOrd="0" destOrd="0" presId="urn:microsoft.com/office/officeart/2005/8/layout/list1"/>
    <dgm:cxn modelId="{C1BC2C82-E154-4209-A9B3-B20A87E22CE6}" type="presOf" srcId="{38E8775E-6B9C-4335-8458-18960A6A34D6}" destId="{6D1CD94C-5D03-468A-B42A-3F6750DC3C11}" srcOrd="0" destOrd="0" presId="urn:microsoft.com/office/officeart/2005/8/layout/list1"/>
    <dgm:cxn modelId="{6CD7FB59-2861-444E-A7D4-14F2C05719DD}" type="presOf" srcId="{C027397A-B1B4-44FF-8936-A42A72E1DAB8}" destId="{145DE625-220C-4F9B-A4E8-E758C68493E9}" srcOrd="0" destOrd="0" presId="urn:microsoft.com/office/officeart/2005/8/layout/list1"/>
    <dgm:cxn modelId="{D9D7A8AC-AC59-4FFA-9C91-F7595BE98B93}" srcId="{6B74877E-0695-4D25-B01E-0BB105998BB9}" destId="{4F8F5031-613F-41E2-A64B-945F45D5F5B8}" srcOrd="0" destOrd="0" parTransId="{37070C31-FAED-4412-A3C9-A864D5B0DE82}" sibTransId="{E8CE99AC-A01F-45D4-ACEA-5D0C3B07DC8F}"/>
    <dgm:cxn modelId="{E288A750-F8B4-43C1-B515-1268D4100837}" type="presOf" srcId="{5A48A670-9A57-4215-ACEC-19DE56246E34}" destId="{2CF4343D-527E-493D-BEEB-37C97A4033DF}" srcOrd="0" destOrd="0" presId="urn:microsoft.com/office/officeart/2005/8/layout/list1"/>
    <dgm:cxn modelId="{69DE1F77-DF3E-401B-8ACF-3B0E6FE7191C}" type="presOf" srcId="{53858F1A-FD23-405A-89D9-9DEC954DB8B5}" destId="{F431DE3C-8BF2-458D-B060-02F04971254B}" srcOrd="0" destOrd="0" presId="urn:microsoft.com/office/officeart/2005/8/layout/list1"/>
    <dgm:cxn modelId="{A2598086-A208-426B-9F0A-F2D7E69965FA}" type="presOf" srcId="{7851F252-F67D-4357-96FF-C0CD3CE14D34}" destId="{82588B04-B239-4E7C-B9C2-B40A8FC81671}" srcOrd="0" destOrd="0" presId="urn:microsoft.com/office/officeart/2005/8/layout/list1"/>
    <dgm:cxn modelId="{9BCC0BED-29C2-441B-8784-616C4171B464}" srcId="{6B74877E-0695-4D25-B01E-0BB105998BB9}" destId="{7851F252-F67D-4357-96FF-C0CD3CE14D34}" srcOrd="1" destOrd="0" parTransId="{5610738E-9BFE-4DAD-944C-C8C9EF5B41A6}" sibTransId="{8CD670AA-0CAC-4290-B9A2-3A746C239DCF}"/>
    <dgm:cxn modelId="{526EA53D-6BD9-4BBC-A051-AB8E562C47DB}" type="presOf" srcId="{4F8F5031-613F-41E2-A64B-945F45D5F5B8}" destId="{63A23055-07FC-4C94-9E5B-5FBCF8869DDE}" srcOrd="1" destOrd="0" presId="urn:microsoft.com/office/officeart/2005/8/layout/list1"/>
    <dgm:cxn modelId="{CE8C3355-DC70-4743-B04A-288885A43B9E}" type="presOf" srcId="{7851F252-F67D-4357-96FF-C0CD3CE14D34}" destId="{A5BB5780-C9B0-4FE3-86DF-381F14098449}" srcOrd="1" destOrd="0" presId="urn:microsoft.com/office/officeart/2005/8/layout/list1"/>
    <dgm:cxn modelId="{DA57FD97-6A27-4624-B1A6-DCC76CE6C28A}" type="presOf" srcId="{6B74877E-0695-4D25-B01E-0BB105998BB9}" destId="{48C75251-A140-46D3-B9C7-56E3197ADAEC}" srcOrd="0" destOrd="0" presId="urn:microsoft.com/office/officeart/2005/8/layout/list1"/>
    <dgm:cxn modelId="{E8BDC7F5-CED2-45C7-8271-0FACEFDD3D75}" type="presOf" srcId="{5A48A670-9A57-4215-ACEC-19DE56246E34}" destId="{4B486E7A-7908-4A0F-865C-7F775FB27A7E}" srcOrd="1" destOrd="0" presId="urn:microsoft.com/office/officeart/2005/8/layout/list1"/>
    <dgm:cxn modelId="{0AAA7F08-B087-4378-944F-E988AAE76D77}" type="presOf" srcId="{18B6D96C-F903-401A-A11B-E8B7EA144C11}" destId="{4A525D6F-5B74-425E-A919-4016E79A18C6}" srcOrd="0" destOrd="0" presId="urn:microsoft.com/office/officeart/2005/8/layout/list1"/>
    <dgm:cxn modelId="{E584B163-D4E5-47FF-A704-DA7ABD01841B}" type="presOf" srcId="{53858F1A-FD23-405A-89D9-9DEC954DB8B5}" destId="{3B2F51ED-E234-42DD-8A79-156347D01DF7}" srcOrd="1" destOrd="0" presId="urn:microsoft.com/office/officeart/2005/8/layout/list1"/>
    <dgm:cxn modelId="{4BDC4634-15FA-4BDC-B9FD-1A4E01162806}" type="presOf" srcId="{6172855D-4A23-4B2B-B5BF-77B463F84A66}" destId="{840BD222-5386-4FE9-A77B-B143006C1D25}" srcOrd="0" destOrd="0" presId="urn:microsoft.com/office/officeart/2005/8/layout/list1"/>
    <dgm:cxn modelId="{582A00E5-9E79-46B8-B24D-1D72C7C91D1F}" srcId="{6B74877E-0695-4D25-B01E-0BB105998BB9}" destId="{18B6D96C-F903-401A-A11B-E8B7EA144C11}" srcOrd="2" destOrd="0" parTransId="{A16BF20D-DC02-44F0-B0FD-4E92B5D67FA3}" sibTransId="{62F37E8A-F1A3-470C-8169-432BE6F81ACD}"/>
    <dgm:cxn modelId="{7F342F55-563E-4593-91A1-36D9C5F0790B}" srcId="{6B74877E-0695-4D25-B01E-0BB105998BB9}" destId="{C027397A-B1B4-44FF-8936-A42A72E1DAB8}" srcOrd="4" destOrd="0" parTransId="{B16008C8-F416-489E-8EA3-DA432EAB4EDB}" sibTransId="{783C417F-65E2-4AFA-AE73-4A45C93AB788}"/>
    <dgm:cxn modelId="{36E8C88F-6496-4B4B-8174-EB119702EE2D}" type="presOf" srcId="{18B6D96C-F903-401A-A11B-E8B7EA144C11}" destId="{CBEACDCE-FDE2-48C8-9CBF-6A3358BBCB22}" srcOrd="1" destOrd="0" presId="urn:microsoft.com/office/officeart/2005/8/layout/list1"/>
    <dgm:cxn modelId="{A2DD79F6-1BD1-455F-B31C-D110E84A2C23}" type="presOf" srcId="{50E8E10E-1EAD-47A1-9500-B24A08AB2F0B}" destId="{692BDB59-2CC0-452F-8247-13F65F1D9624}" srcOrd="1" destOrd="0" presId="urn:microsoft.com/office/officeart/2005/8/layout/list1"/>
    <dgm:cxn modelId="{85B6C0FB-8911-4A46-8117-5844E4D54984}" type="presOf" srcId="{C027397A-B1B4-44FF-8936-A42A72E1DAB8}" destId="{712B1C9C-607C-467C-9409-17B1DDCAA148}" srcOrd="1" destOrd="0" presId="urn:microsoft.com/office/officeart/2005/8/layout/list1"/>
    <dgm:cxn modelId="{D8C653F9-4F0B-44FA-973A-139CF5F55FB4}" type="presOf" srcId="{6172855D-4A23-4B2B-B5BF-77B463F84A66}" destId="{434A0798-B899-4430-BBDC-B303DB074C5F}" srcOrd="1" destOrd="0" presId="urn:microsoft.com/office/officeart/2005/8/layout/list1"/>
    <dgm:cxn modelId="{E61A93DB-BD78-4397-B8DA-99CBFD028D9C}" srcId="{6B74877E-0695-4D25-B01E-0BB105998BB9}" destId="{38E8775E-6B9C-4335-8458-18960A6A34D6}" srcOrd="5" destOrd="0" parTransId="{20F3BEBB-BA97-4296-AD05-327E3EC9EC56}" sibTransId="{2F6CDBEC-967D-45C1-930D-DB8CE49320FA}"/>
    <dgm:cxn modelId="{630DF47E-C939-4C0B-9CA3-1CE0C022E487}" srcId="{6B74877E-0695-4D25-B01E-0BB105998BB9}" destId="{50E8E10E-1EAD-47A1-9500-B24A08AB2F0B}" srcOrd="3" destOrd="0" parTransId="{02787C84-0C6F-45F5-AB73-DA2C7369ED6B}" sibTransId="{7AD95D22-9FD0-4728-8698-32200CAA9F10}"/>
    <dgm:cxn modelId="{1792F7AE-DC5A-456F-9759-2C7281196773}" type="presOf" srcId="{38E8775E-6B9C-4335-8458-18960A6A34D6}" destId="{1BC6498B-FFD6-4454-8F2B-1189CDB02BAF}" srcOrd="1" destOrd="0" presId="urn:microsoft.com/office/officeart/2005/8/layout/list1"/>
    <dgm:cxn modelId="{F8C37C43-BCC0-4A35-9948-163E8ABDE095}" type="presParOf" srcId="{48C75251-A140-46D3-B9C7-56E3197ADAEC}" destId="{F774F229-D3A1-46A8-AA09-9B00377C57CA}" srcOrd="0" destOrd="0" presId="urn:microsoft.com/office/officeart/2005/8/layout/list1"/>
    <dgm:cxn modelId="{E0240F71-4283-4B7B-83AA-00116C523D0E}" type="presParOf" srcId="{F774F229-D3A1-46A8-AA09-9B00377C57CA}" destId="{FBF0779F-1052-4578-926E-BB8822B0EE61}" srcOrd="0" destOrd="0" presId="urn:microsoft.com/office/officeart/2005/8/layout/list1"/>
    <dgm:cxn modelId="{A3C4529C-A324-4924-A7F6-4545235138C3}" type="presParOf" srcId="{F774F229-D3A1-46A8-AA09-9B00377C57CA}" destId="{63A23055-07FC-4C94-9E5B-5FBCF8869DDE}" srcOrd="1" destOrd="0" presId="urn:microsoft.com/office/officeart/2005/8/layout/list1"/>
    <dgm:cxn modelId="{FBEFF666-EA02-4DFD-9E7C-4409ED13F18B}" type="presParOf" srcId="{48C75251-A140-46D3-B9C7-56E3197ADAEC}" destId="{254EF371-872B-492F-BF81-8CFF9DE51EEA}" srcOrd="1" destOrd="0" presId="urn:microsoft.com/office/officeart/2005/8/layout/list1"/>
    <dgm:cxn modelId="{59657BB4-ED67-43D3-8C24-E74ABAE5DDA4}" type="presParOf" srcId="{48C75251-A140-46D3-B9C7-56E3197ADAEC}" destId="{817F0E84-18AC-485E-8036-B26424A7F2ED}" srcOrd="2" destOrd="0" presId="urn:microsoft.com/office/officeart/2005/8/layout/list1"/>
    <dgm:cxn modelId="{F5EFD10B-834C-4308-ACB6-CC0BBF77784B}" type="presParOf" srcId="{48C75251-A140-46D3-B9C7-56E3197ADAEC}" destId="{255F8042-2AF5-4583-98ED-8E5DEA76A141}" srcOrd="3" destOrd="0" presId="urn:microsoft.com/office/officeart/2005/8/layout/list1"/>
    <dgm:cxn modelId="{F4D53355-CE1A-4A19-816D-06EDEEF5A6D9}" type="presParOf" srcId="{48C75251-A140-46D3-B9C7-56E3197ADAEC}" destId="{34DE19F8-7CD7-4FD3-BFFA-5F96C0317899}" srcOrd="4" destOrd="0" presId="urn:microsoft.com/office/officeart/2005/8/layout/list1"/>
    <dgm:cxn modelId="{2A1057BD-32BE-4200-B6E2-4BCAC9B1FC44}" type="presParOf" srcId="{34DE19F8-7CD7-4FD3-BFFA-5F96C0317899}" destId="{82588B04-B239-4E7C-B9C2-B40A8FC81671}" srcOrd="0" destOrd="0" presId="urn:microsoft.com/office/officeart/2005/8/layout/list1"/>
    <dgm:cxn modelId="{3F599C89-8A90-4DB4-8981-B5BA68881AA5}" type="presParOf" srcId="{34DE19F8-7CD7-4FD3-BFFA-5F96C0317899}" destId="{A5BB5780-C9B0-4FE3-86DF-381F14098449}" srcOrd="1" destOrd="0" presId="urn:microsoft.com/office/officeart/2005/8/layout/list1"/>
    <dgm:cxn modelId="{38E5E604-93A8-4374-B61F-47E9D630FCEB}" type="presParOf" srcId="{48C75251-A140-46D3-B9C7-56E3197ADAEC}" destId="{1F162919-212E-4FC8-AAFB-62EC75AC22E1}" srcOrd="5" destOrd="0" presId="urn:microsoft.com/office/officeart/2005/8/layout/list1"/>
    <dgm:cxn modelId="{AA99B2C5-370A-4B1E-97CA-0288A44643AF}" type="presParOf" srcId="{48C75251-A140-46D3-B9C7-56E3197ADAEC}" destId="{D030176C-7B68-45DE-A166-2F1534AE2691}" srcOrd="6" destOrd="0" presId="urn:microsoft.com/office/officeart/2005/8/layout/list1"/>
    <dgm:cxn modelId="{DB4D31DC-885B-434E-865F-A4B8EBB951B0}" type="presParOf" srcId="{48C75251-A140-46D3-B9C7-56E3197ADAEC}" destId="{3B5854CA-C8C4-42F6-B5FF-BAA51CC9565A}" srcOrd="7" destOrd="0" presId="urn:microsoft.com/office/officeart/2005/8/layout/list1"/>
    <dgm:cxn modelId="{6A6304C5-8FBE-4A67-BCA1-6345A6BAF818}" type="presParOf" srcId="{48C75251-A140-46D3-B9C7-56E3197ADAEC}" destId="{DEEC847A-3C7F-40D8-98C0-6D9637BCE6CC}" srcOrd="8" destOrd="0" presId="urn:microsoft.com/office/officeart/2005/8/layout/list1"/>
    <dgm:cxn modelId="{C35363F7-D190-4338-AFD1-E23D35750BF9}" type="presParOf" srcId="{DEEC847A-3C7F-40D8-98C0-6D9637BCE6CC}" destId="{4A525D6F-5B74-425E-A919-4016E79A18C6}" srcOrd="0" destOrd="0" presId="urn:microsoft.com/office/officeart/2005/8/layout/list1"/>
    <dgm:cxn modelId="{6E619310-C61C-4E41-9E32-6686834CF824}" type="presParOf" srcId="{DEEC847A-3C7F-40D8-98C0-6D9637BCE6CC}" destId="{CBEACDCE-FDE2-48C8-9CBF-6A3358BBCB22}" srcOrd="1" destOrd="0" presId="urn:microsoft.com/office/officeart/2005/8/layout/list1"/>
    <dgm:cxn modelId="{E7947DE5-2090-4435-B760-7A139CBE80B1}" type="presParOf" srcId="{48C75251-A140-46D3-B9C7-56E3197ADAEC}" destId="{EEE0CC32-819F-4346-8225-7E29BB452502}" srcOrd="9" destOrd="0" presId="urn:microsoft.com/office/officeart/2005/8/layout/list1"/>
    <dgm:cxn modelId="{2BB135D6-5D1F-4C1B-90C9-0C4A55AC8749}" type="presParOf" srcId="{48C75251-A140-46D3-B9C7-56E3197ADAEC}" destId="{C76DEBF9-353A-4298-B815-5272032D871C}" srcOrd="10" destOrd="0" presId="urn:microsoft.com/office/officeart/2005/8/layout/list1"/>
    <dgm:cxn modelId="{D5142456-7583-4CFF-BD88-6CAEA39B3678}" type="presParOf" srcId="{48C75251-A140-46D3-B9C7-56E3197ADAEC}" destId="{CFB15A34-387C-467D-BB62-AA28ACB4E40E}" srcOrd="11" destOrd="0" presId="urn:microsoft.com/office/officeart/2005/8/layout/list1"/>
    <dgm:cxn modelId="{7F56D55F-DFC7-452D-8CD8-0E59016AEDFD}" type="presParOf" srcId="{48C75251-A140-46D3-B9C7-56E3197ADAEC}" destId="{88C3E1DE-49C2-453F-9EC1-8C8E1CB4FBDF}" srcOrd="12" destOrd="0" presId="urn:microsoft.com/office/officeart/2005/8/layout/list1"/>
    <dgm:cxn modelId="{439B4584-EF26-44FE-B133-9214CD23C5E1}" type="presParOf" srcId="{88C3E1DE-49C2-453F-9EC1-8C8E1CB4FBDF}" destId="{789E077F-F21E-4866-A27F-3ACDA3454F94}" srcOrd="0" destOrd="0" presId="urn:microsoft.com/office/officeart/2005/8/layout/list1"/>
    <dgm:cxn modelId="{C6828183-E402-425C-B9E8-15AA6E9831A5}" type="presParOf" srcId="{88C3E1DE-49C2-453F-9EC1-8C8E1CB4FBDF}" destId="{692BDB59-2CC0-452F-8247-13F65F1D9624}" srcOrd="1" destOrd="0" presId="urn:microsoft.com/office/officeart/2005/8/layout/list1"/>
    <dgm:cxn modelId="{3E4B65DD-69E7-4D7A-AA09-488B08137E63}" type="presParOf" srcId="{48C75251-A140-46D3-B9C7-56E3197ADAEC}" destId="{7C930D7E-F5AD-447E-A89C-F3AC35E8046C}" srcOrd="13" destOrd="0" presId="urn:microsoft.com/office/officeart/2005/8/layout/list1"/>
    <dgm:cxn modelId="{416C8635-2B32-4540-BE37-3C4989069DE6}" type="presParOf" srcId="{48C75251-A140-46D3-B9C7-56E3197ADAEC}" destId="{A81E6AAD-3CB4-4E56-9589-B8E663DC5ECE}" srcOrd="14" destOrd="0" presId="urn:microsoft.com/office/officeart/2005/8/layout/list1"/>
    <dgm:cxn modelId="{EF8EF1D1-EB40-4104-96F1-7C4CB6A65D72}" type="presParOf" srcId="{48C75251-A140-46D3-B9C7-56E3197ADAEC}" destId="{A7A5B229-A217-46B9-ADC3-CE2F2915A027}" srcOrd="15" destOrd="0" presId="urn:microsoft.com/office/officeart/2005/8/layout/list1"/>
    <dgm:cxn modelId="{18D59903-F3FA-48BA-AC63-AC9FF051D0AD}" type="presParOf" srcId="{48C75251-A140-46D3-B9C7-56E3197ADAEC}" destId="{1B78FC2C-ACC7-47AF-9FE3-A971F778CAA7}" srcOrd="16" destOrd="0" presId="urn:microsoft.com/office/officeart/2005/8/layout/list1"/>
    <dgm:cxn modelId="{F9276199-1533-47DA-B95A-B28973666093}" type="presParOf" srcId="{1B78FC2C-ACC7-47AF-9FE3-A971F778CAA7}" destId="{145DE625-220C-4F9B-A4E8-E758C68493E9}" srcOrd="0" destOrd="0" presId="urn:microsoft.com/office/officeart/2005/8/layout/list1"/>
    <dgm:cxn modelId="{9BB6AE1B-7CEE-4B30-AEE4-99486E73AEDF}" type="presParOf" srcId="{1B78FC2C-ACC7-47AF-9FE3-A971F778CAA7}" destId="{712B1C9C-607C-467C-9409-17B1DDCAA148}" srcOrd="1" destOrd="0" presId="urn:microsoft.com/office/officeart/2005/8/layout/list1"/>
    <dgm:cxn modelId="{3BB48261-68C8-4602-BE7D-A01C4100BF85}" type="presParOf" srcId="{48C75251-A140-46D3-B9C7-56E3197ADAEC}" destId="{3AF5A16E-A601-4AA1-99E7-B9AE5D26C34D}" srcOrd="17" destOrd="0" presId="urn:microsoft.com/office/officeart/2005/8/layout/list1"/>
    <dgm:cxn modelId="{62098EC7-57F8-445F-AA04-BFEE5C5A93E5}" type="presParOf" srcId="{48C75251-A140-46D3-B9C7-56E3197ADAEC}" destId="{E3BC76A5-CEF2-4F47-9B04-F6CC46290EC6}" srcOrd="18" destOrd="0" presId="urn:microsoft.com/office/officeart/2005/8/layout/list1"/>
    <dgm:cxn modelId="{A5BB622E-42C2-40FD-916E-36D2BB696673}" type="presParOf" srcId="{48C75251-A140-46D3-B9C7-56E3197ADAEC}" destId="{39C52112-AFC5-447D-B614-D0A341A81CDE}" srcOrd="19" destOrd="0" presId="urn:microsoft.com/office/officeart/2005/8/layout/list1"/>
    <dgm:cxn modelId="{E8E6FD37-F517-4070-92AD-857A331FA5D7}" type="presParOf" srcId="{48C75251-A140-46D3-B9C7-56E3197ADAEC}" destId="{6D3D59F4-3FBE-4089-BE28-B5EA22A2D35C}" srcOrd="20" destOrd="0" presId="urn:microsoft.com/office/officeart/2005/8/layout/list1"/>
    <dgm:cxn modelId="{CF60F012-98F3-48CE-B571-2082DD2162B5}" type="presParOf" srcId="{6D3D59F4-3FBE-4089-BE28-B5EA22A2D35C}" destId="{6D1CD94C-5D03-468A-B42A-3F6750DC3C11}" srcOrd="0" destOrd="0" presId="urn:microsoft.com/office/officeart/2005/8/layout/list1"/>
    <dgm:cxn modelId="{33AF3C99-4BC2-48EE-B494-588A6069B396}" type="presParOf" srcId="{6D3D59F4-3FBE-4089-BE28-B5EA22A2D35C}" destId="{1BC6498B-FFD6-4454-8F2B-1189CDB02BAF}" srcOrd="1" destOrd="0" presId="urn:microsoft.com/office/officeart/2005/8/layout/list1"/>
    <dgm:cxn modelId="{61342FA3-1391-4858-B9CF-301BBCF0A70D}" type="presParOf" srcId="{48C75251-A140-46D3-B9C7-56E3197ADAEC}" destId="{D39BA2DC-38C7-4C31-B976-297913E53129}" srcOrd="21" destOrd="0" presId="urn:microsoft.com/office/officeart/2005/8/layout/list1"/>
    <dgm:cxn modelId="{75DED4B1-F6A0-47F1-A75E-A3B807CA7A8F}" type="presParOf" srcId="{48C75251-A140-46D3-B9C7-56E3197ADAEC}" destId="{1D332A6B-3EA1-441E-B5B1-20EB864F98EB}" srcOrd="22" destOrd="0" presId="urn:microsoft.com/office/officeart/2005/8/layout/list1"/>
    <dgm:cxn modelId="{336F537D-90A4-4EB1-8309-5108BE1AB0FC}" type="presParOf" srcId="{48C75251-A140-46D3-B9C7-56E3197ADAEC}" destId="{12683599-4F75-4651-A6D2-9DDA1CCA7011}" srcOrd="23" destOrd="0" presId="urn:microsoft.com/office/officeart/2005/8/layout/list1"/>
    <dgm:cxn modelId="{F9CA4E71-712B-491D-8D43-33729C35EFA1}" type="presParOf" srcId="{48C75251-A140-46D3-B9C7-56E3197ADAEC}" destId="{E0E33453-6FB4-43E0-A09B-77FCEB0BA80B}" srcOrd="24" destOrd="0" presId="urn:microsoft.com/office/officeart/2005/8/layout/list1"/>
    <dgm:cxn modelId="{96F0A88E-86F1-4A25-8853-B22772F4DE2F}" type="presParOf" srcId="{E0E33453-6FB4-43E0-A09B-77FCEB0BA80B}" destId="{2CF4343D-527E-493D-BEEB-37C97A4033DF}" srcOrd="0" destOrd="0" presId="urn:microsoft.com/office/officeart/2005/8/layout/list1"/>
    <dgm:cxn modelId="{E26FE84F-4D22-4735-8277-D7EA65BBF46B}" type="presParOf" srcId="{E0E33453-6FB4-43E0-A09B-77FCEB0BA80B}" destId="{4B486E7A-7908-4A0F-865C-7F775FB27A7E}" srcOrd="1" destOrd="0" presId="urn:microsoft.com/office/officeart/2005/8/layout/list1"/>
    <dgm:cxn modelId="{0A23AE45-7D77-48E5-B87B-BAB5952453A5}" type="presParOf" srcId="{48C75251-A140-46D3-B9C7-56E3197ADAEC}" destId="{E7BF9AF6-F2B0-4A54-9994-BD71C2711273}" srcOrd="25" destOrd="0" presId="urn:microsoft.com/office/officeart/2005/8/layout/list1"/>
    <dgm:cxn modelId="{9EEB0CEC-6967-46AD-A82F-3F90B963787B}" type="presParOf" srcId="{48C75251-A140-46D3-B9C7-56E3197ADAEC}" destId="{F6290E29-7504-4781-B49C-086BA2F8554A}" srcOrd="26" destOrd="0" presId="urn:microsoft.com/office/officeart/2005/8/layout/list1"/>
    <dgm:cxn modelId="{59A2DCC8-7932-43B2-925C-F27FAC6B44B8}" type="presParOf" srcId="{48C75251-A140-46D3-B9C7-56E3197ADAEC}" destId="{A02A7868-3056-424B-B184-3552DB2C66E2}" srcOrd="27" destOrd="0" presId="urn:microsoft.com/office/officeart/2005/8/layout/list1"/>
    <dgm:cxn modelId="{990A31BC-AF16-4DB4-9091-D93972F0F286}" type="presParOf" srcId="{48C75251-A140-46D3-B9C7-56E3197ADAEC}" destId="{5A4BD9F5-3652-4110-BD86-7BFF49590219}" srcOrd="28" destOrd="0" presId="urn:microsoft.com/office/officeart/2005/8/layout/list1"/>
    <dgm:cxn modelId="{8933BFE5-8E68-4CC2-AC6F-9AEF24C020E3}" type="presParOf" srcId="{5A4BD9F5-3652-4110-BD86-7BFF49590219}" destId="{840BD222-5386-4FE9-A77B-B143006C1D25}" srcOrd="0" destOrd="0" presId="urn:microsoft.com/office/officeart/2005/8/layout/list1"/>
    <dgm:cxn modelId="{21DD60D1-F016-4731-BF2A-CD7ACD1F3AA3}" type="presParOf" srcId="{5A4BD9F5-3652-4110-BD86-7BFF49590219}" destId="{434A0798-B899-4430-BBDC-B303DB074C5F}" srcOrd="1" destOrd="0" presId="urn:microsoft.com/office/officeart/2005/8/layout/list1"/>
    <dgm:cxn modelId="{78501E8A-7596-476B-8CE3-D18D49120C59}" type="presParOf" srcId="{48C75251-A140-46D3-B9C7-56E3197ADAEC}" destId="{5D2BB5B4-DA8D-4F9B-8D74-9E25DD5E9C6E}" srcOrd="29" destOrd="0" presId="urn:microsoft.com/office/officeart/2005/8/layout/list1"/>
    <dgm:cxn modelId="{6D7195BA-39D6-448E-86C6-7B28D198DE81}" type="presParOf" srcId="{48C75251-A140-46D3-B9C7-56E3197ADAEC}" destId="{BF4EB2AA-3B01-4288-8D07-7590A7A04A26}" srcOrd="30" destOrd="0" presId="urn:microsoft.com/office/officeart/2005/8/layout/list1"/>
    <dgm:cxn modelId="{932D1B89-6B97-409E-8A0D-8B953DA9C776}" type="presParOf" srcId="{48C75251-A140-46D3-B9C7-56E3197ADAEC}" destId="{441C7070-536F-4D50-BFF1-94A3BD617894}" srcOrd="31" destOrd="0" presId="urn:microsoft.com/office/officeart/2005/8/layout/list1"/>
    <dgm:cxn modelId="{1D0756F2-EFD9-4295-97A4-B4B407578BA6}" type="presParOf" srcId="{48C75251-A140-46D3-B9C7-56E3197ADAEC}" destId="{738232C1-114A-4C96-B417-136CD078877B}" srcOrd="32" destOrd="0" presId="urn:microsoft.com/office/officeart/2005/8/layout/list1"/>
    <dgm:cxn modelId="{77FBEDC4-C6E5-4BE8-931F-03965E9D2C6E}" type="presParOf" srcId="{738232C1-114A-4C96-B417-136CD078877B}" destId="{F431DE3C-8BF2-458D-B060-02F04971254B}" srcOrd="0" destOrd="0" presId="urn:microsoft.com/office/officeart/2005/8/layout/list1"/>
    <dgm:cxn modelId="{384EEFBE-60D7-46BF-BDB7-F6AA939BCC4C}" type="presParOf" srcId="{738232C1-114A-4C96-B417-136CD078877B}" destId="{3B2F51ED-E234-42DD-8A79-156347D01DF7}" srcOrd="1" destOrd="0" presId="urn:microsoft.com/office/officeart/2005/8/layout/list1"/>
    <dgm:cxn modelId="{4D8161B4-C62E-4657-93D2-B27D48714BBF}" type="presParOf" srcId="{48C75251-A140-46D3-B9C7-56E3197ADAEC}" destId="{A89C3699-E9DC-41CE-8BD1-3470AC347691}" srcOrd="33" destOrd="0" presId="urn:microsoft.com/office/officeart/2005/8/layout/list1"/>
    <dgm:cxn modelId="{33355AF2-795E-4F77-A9B6-A6B25E177F21}" type="presParOf" srcId="{48C75251-A140-46D3-B9C7-56E3197ADAEC}" destId="{14E39E7C-68D0-44EF-BD2E-4A543C0B2147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AF012-8148-4ABF-B17C-774EFF900474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70D241-2214-4FBC-B463-1C504ECC9C0B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Игровое  </a:t>
          </a:r>
          <a:r>
            <a:rPr lang="ru-RU" sz="8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 </a:t>
          </a:r>
          <a:r>
            <a: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пространство</a:t>
          </a:r>
          <a:r>
            <a:rPr lang="ru-RU" sz="8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; </a:t>
          </a:r>
          <a:endParaRPr lang="ru-RU" sz="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020E14A-F199-43FC-903C-CAA3DC9409F7}" type="parTrans" cxnId="{39C7E5D7-7EEC-4377-8151-5F61250F6B42}">
      <dgm:prSet/>
      <dgm:spPr/>
      <dgm:t>
        <a:bodyPr/>
        <a:lstStyle/>
        <a:p>
          <a:endParaRPr lang="ru-RU"/>
        </a:p>
      </dgm:t>
    </dgm:pt>
    <dgm:pt modelId="{E32DE4D1-63E5-4697-B554-DB5CEF9D103E}" type="sibTrans" cxnId="{39C7E5D7-7EEC-4377-8151-5F61250F6B42}">
      <dgm:prSet/>
      <dgm:spPr/>
      <dgm:t>
        <a:bodyPr/>
        <a:lstStyle/>
        <a:p>
          <a:endParaRPr lang="ru-RU"/>
        </a:p>
      </dgm:t>
    </dgm:pt>
    <dgm:pt modelId="{4A69756E-BACD-43FC-8A9D-600B59338C2A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Пространство физической культуры</a:t>
          </a:r>
          <a:endParaRPr lang="ru-RU" sz="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772F656-2414-42A3-9046-BDFAA2A604D2}" type="parTrans" cxnId="{411A4E65-7812-4721-A520-B6A4AC8A1F49}">
      <dgm:prSet/>
      <dgm:spPr/>
      <dgm:t>
        <a:bodyPr/>
        <a:lstStyle/>
        <a:p>
          <a:endParaRPr lang="ru-RU"/>
        </a:p>
      </dgm:t>
    </dgm:pt>
    <dgm:pt modelId="{0DB74D20-07DD-4290-92C7-4920EA85408E}" type="sibTrans" cxnId="{411A4E65-7812-4721-A520-B6A4AC8A1F49}">
      <dgm:prSet/>
      <dgm:spPr/>
      <dgm:t>
        <a:bodyPr/>
        <a:lstStyle/>
        <a:p>
          <a:endParaRPr lang="ru-RU"/>
        </a:p>
      </dgm:t>
    </dgm:pt>
    <dgm:pt modelId="{4C8770EC-12AC-46AF-8D64-F271E3E0B123}">
      <dgm:prSet phldrT="[Текст]" custT="1"/>
      <dgm:spPr/>
      <dgm:t>
        <a:bodyPr/>
        <a:lstStyle/>
        <a:p>
          <a:pPr algn="ctr">
            <a:lnSpc>
              <a:spcPct val="50000"/>
            </a:lnSpc>
          </a:pPr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Правовое</a:t>
          </a:r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ea typeface="MS UI Gothic"/>
            </a:rPr>
            <a:t>, трудовое и информационное пространство</a:t>
          </a:r>
          <a:endParaRPr lang="ru-RU" sz="7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EEFDF76-3D4C-44F5-A4CB-1B75183FB69E}" type="parTrans" cxnId="{2B2534B7-5386-448E-AB21-A92F2D3503CF}">
      <dgm:prSet/>
      <dgm:spPr/>
      <dgm:t>
        <a:bodyPr/>
        <a:lstStyle/>
        <a:p>
          <a:endParaRPr lang="ru-RU"/>
        </a:p>
      </dgm:t>
    </dgm:pt>
    <dgm:pt modelId="{DD67188D-0B57-41E6-BFD2-080AAB3D26D8}" type="sibTrans" cxnId="{2B2534B7-5386-448E-AB21-A92F2D3503CF}">
      <dgm:prSet/>
      <dgm:spPr/>
      <dgm:t>
        <a:bodyPr/>
        <a:lstStyle/>
        <a:p>
          <a:endParaRPr lang="ru-RU"/>
        </a:p>
      </dgm:t>
    </dgm:pt>
    <dgm:pt modelId="{D39CD0A2-5935-4553-92E3-DCEF42A9B766}">
      <dgm:prSet custT="1"/>
      <dgm:spPr/>
      <dgm:t>
        <a:bodyPr/>
        <a:lstStyle/>
        <a:p>
          <a:pPr algn="ctr">
            <a:lnSpc>
              <a:spcPct val="50000"/>
            </a:lnSpc>
          </a:pPr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Пространство познания окружающего мира</a:t>
          </a:r>
          <a:endParaRPr lang="ru-RU" sz="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C1CDB0C-7F0C-4AA9-B22C-68E09D8616DA}" type="parTrans" cxnId="{CADC4A23-F2C8-43F2-A394-BE8378D68125}">
      <dgm:prSet/>
      <dgm:spPr/>
      <dgm:t>
        <a:bodyPr/>
        <a:lstStyle/>
        <a:p>
          <a:endParaRPr lang="ru-RU"/>
        </a:p>
      </dgm:t>
    </dgm:pt>
    <dgm:pt modelId="{6A51ADA8-4EBB-4E17-9932-7F89DDA3BFA3}" type="sibTrans" cxnId="{CADC4A23-F2C8-43F2-A394-BE8378D68125}">
      <dgm:prSet/>
      <dgm:spPr/>
      <dgm:t>
        <a:bodyPr/>
        <a:lstStyle/>
        <a:p>
          <a:endParaRPr lang="ru-RU"/>
        </a:p>
      </dgm:t>
    </dgm:pt>
    <dgm:pt modelId="{9498CB96-5B59-4891-B09C-BB6CE9E18038}">
      <dgm:prSet custT="1"/>
      <dgm:spPr/>
      <dgm:t>
        <a:bodyPr/>
        <a:lstStyle/>
        <a:p>
          <a:pPr algn="ctr">
            <a:lnSpc>
              <a:spcPts val="1500"/>
            </a:lnSpc>
          </a:pPr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Пространство личностно-социального развития «Я и Другие</a:t>
          </a:r>
          <a:r>
            <a:rPr lang="ru-RU" sz="7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»</a:t>
          </a:r>
          <a:endParaRPr lang="ru-RU" sz="7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C5C3DB3-B99D-49B6-8206-D228F386E3E8}" type="parTrans" cxnId="{C783C00F-A154-47D9-A7D3-6EC8F47CD0C5}">
      <dgm:prSet/>
      <dgm:spPr/>
      <dgm:t>
        <a:bodyPr/>
        <a:lstStyle/>
        <a:p>
          <a:endParaRPr lang="ru-RU"/>
        </a:p>
      </dgm:t>
    </dgm:pt>
    <dgm:pt modelId="{3CD0A063-3163-47FC-83F9-306B4CEE7B87}" type="sibTrans" cxnId="{C783C00F-A154-47D9-A7D3-6EC8F47CD0C5}">
      <dgm:prSet/>
      <dgm:spPr/>
      <dgm:t>
        <a:bodyPr/>
        <a:lstStyle/>
        <a:p>
          <a:endParaRPr lang="ru-RU"/>
        </a:p>
      </dgm:t>
    </dgm:pt>
    <dgm:pt modelId="{9CF7794F-EB6B-42CD-885F-C7A90BE49D34}">
      <dgm:prSet custT="1"/>
      <dgm:spPr/>
      <dgm:t>
        <a:bodyPr/>
        <a:lstStyle/>
        <a:p>
          <a:pPr algn="ctr">
            <a:lnSpc>
              <a:spcPct val="50000"/>
            </a:lnSpc>
          </a:pPr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rPr>
            <a:t>Пространство   художественного творчества</a:t>
          </a:r>
          <a:endParaRPr lang="ru-RU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22508D7E-5D63-4391-A4A8-6F3002631F99}" type="parTrans" cxnId="{C552280A-81A3-405C-9354-7752975D713B}">
      <dgm:prSet/>
      <dgm:spPr/>
      <dgm:t>
        <a:bodyPr/>
        <a:lstStyle/>
        <a:p>
          <a:endParaRPr lang="ru-RU"/>
        </a:p>
      </dgm:t>
    </dgm:pt>
    <dgm:pt modelId="{E796D154-7E63-463D-904D-AA6C3261151A}" type="sibTrans" cxnId="{C552280A-81A3-405C-9354-7752975D713B}">
      <dgm:prSet/>
      <dgm:spPr/>
      <dgm:t>
        <a:bodyPr/>
        <a:lstStyle/>
        <a:p>
          <a:endParaRPr lang="ru-RU"/>
        </a:p>
      </dgm:t>
    </dgm:pt>
    <dgm:pt modelId="{B7D62D64-54C0-4FBB-B9AC-BC4993BF3F1B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rgbClr val="430E05"/>
              </a:solidFill>
              <a:latin typeface="Segoe Print" panose="02000600000000000000" pitchFamily="2" charset="0"/>
            </a:rPr>
            <a:t>Пространство настольных игр</a:t>
          </a:r>
          <a:endParaRPr lang="ru-RU" sz="1400" b="1" dirty="0">
            <a:solidFill>
              <a:srgbClr val="430E05"/>
            </a:solidFill>
            <a:latin typeface="Segoe Print" panose="02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C49E6538-FE08-4491-9DC3-3949A13A5066}" type="parTrans" cxnId="{B78F43F1-0BB1-41A2-B7C4-D0CB3EC5528F}">
      <dgm:prSet/>
      <dgm:spPr/>
      <dgm:t>
        <a:bodyPr/>
        <a:lstStyle/>
        <a:p>
          <a:endParaRPr lang="ru-RU"/>
        </a:p>
      </dgm:t>
    </dgm:pt>
    <dgm:pt modelId="{E760EE9F-0301-4321-BFAE-9F2E344C3CA5}" type="sibTrans" cxnId="{B78F43F1-0BB1-41A2-B7C4-D0CB3EC5528F}">
      <dgm:prSet/>
      <dgm:spPr/>
      <dgm:t>
        <a:bodyPr/>
        <a:lstStyle/>
        <a:p>
          <a:endParaRPr lang="ru-RU"/>
        </a:p>
      </dgm:t>
    </dgm:pt>
    <dgm:pt modelId="{BE6D2D7A-E6E2-46F0-8D03-48F2A3BE0BC1}" type="pres">
      <dgm:prSet presAssocID="{0C4AF012-8148-4ABF-B17C-774EFF9004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681A80-ACEF-4D75-8FE3-405ED49E43A4}" type="pres">
      <dgm:prSet presAssocID="{2370D241-2214-4FBC-B463-1C504ECC9C0B}" presName="parentLin" presStyleCnt="0"/>
      <dgm:spPr/>
    </dgm:pt>
    <dgm:pt modelId="{17C7BFBE-1195-4DC7-AAB9-7D93D309B32F}" type="pres">
      <dgm:prSet presAssocID="{2370D241-2214-4FBC-B463-1C504ECC9C0B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979E615A-A4B8-4DCD-8533-0DFE001A3F5D}" type="pres">
      <dgm:prSet presAssocID="{2370D241-2214-4FBC-B463-1C504ECC9C0B}" presName="parentText" presStyleLbl="node1" presStyleIdx="0" presStyleCnt="7" custScaleX="142857" custScaleY="338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BAF98-3013-4031-8220-A5DCEAA4CEDB}" type="pres">
      <dgm:prSet presAssocID="{2370D241-2214-4FBC-B463-1C504ECC9C0B}" presName="negativeSpace" presStyleCnt="0"/>
      <dgm:spPr/>
    </dgm:pt>
    <dgm:pt modelId="{4EC13DFC-EF6F-426F-A644-38C721F5BC86}" type="pres">
      <dgm:prSet presAssocID="{2370D241-2214-4FBC-B463-1C504ECC9C0B}" presName="childText" presStyleLbl="conFgAcc1" presStyleIdx="0" presStyleCnt="7">
        <dgm:presLayoutVars>
          <dgm:bulletEnabled val="1"/>
        </dgm:presLayoutVars>
      </dgm:prSet>
      <dgm:spPr/>
    </dgm:pt>
    <dgm:pt modelId="{B4F7B159-1C43-4A30-9F33-55F8CEAB17B0}" type="pres">
      <dgm:prSet presAssocID="{E32DE4D1-63E5-4697-B554-DB5CEF9D103E}" presName="spaceBetweenRectangles" presStyleCnt="0"/>
      <dgm:spPr/>
    </dgm:pt>
    <dgm:pt modelId="{83E01583-64D7-4174-8B4A-E120754848AA}" type="pres">
      <dgm:prSet presAssocID="{9CF7794F-EB6B-42CD-885F-C7A90BE49D34}" presName="parentLin" presStyleCnt="0"/>
      <dgm:spPr/>
    </dgm:pt>
    <dgm:pt modelId="{9141971A-4D24-4CAC-8907-ED56D72C6EAC}" type="pres">
      <dgm:prSet presAssocID="{9CF7794F-EB6B-42CD-885F-C7A90BE49D34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2C7C720-414A-45B9-A1AE-3CABE3774A4E}" type="pres">
      <dgm:prSet presAssocID="{9CF7794F-EB6B-42CD-885F-C7A90BE49D34}" presName="parentText" presStyleLbl="node1" presStyleIdx="1" presStyleCnt="7" custScaleX="150037" custScaleY="2892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4EB76-3D1E-4649-BE54-465950BD9A70}" type="pres">
      <dgm:prSet presAssocID="{9CF7794F-EB6B-42CD-885F-C7A90BE49D34}" presName="negativeSpace" presStyleCnt="0"/>
      <dgm:spPr/>
    </dgm:pt>
    <dgm:pt modelId="{81CAF52E-480A-498E-B263-96B34BB6AE38}" type="pres">
      <dgm:prSet presAssocID="{9CF7794F-EB6B-42CD-885F-C7A90BE49D34}" presName="childText" presStyleLbl="conFgAcc1" presStyleIdx="1" presStyleCnt="7">
        <dgm:presLayoutVars>
          <dgm:bulletEnabled val="1"/>
        </dgm:presLayoutVars>
      </dgm:prSet>
      <dgm:spPr/>
    </dgm:pt>
    <dgm:pt modelId="{2A6B1420-D0C9-4381-BEC7-C8C60E6B60F5}" type="pres">
      <dgm:prSet presAssocID="{E796D154-7E63-463D-904D-AA6C3261151A}" presName="spaceBetweenRectangles" presStyleCnt="0"/>
      <dgm:spPr/>
    </dgm:pt>
    <dgm:pt modelId="{BC156D61-F266-49E8-84AB-797EBF24F9DE}" type="pres">
      <dgm:prSet presAssocID="{4A69756E-BACD-43FC-8A9D-600B59338C2A}" presName="parentLin" presStyleCnt="0"/>
      <dgm:spPr/>
    </dgm:pt>
    <dgm:pt modelId="{62541ED0-AD14-4521-9139-F4C80CE99883}" type="pres">
      <dgm:prSet presAssocID="{4A69756E-BACD-43FC-8A9D-600B59338C2A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C9D8C906-CC45-46B8-8964-1950863D2DAE}" type="pres">
      <dgm:prSet presAssocID="{4A69756E-BACD-43FC-8A9D-600B59338C2A}" presName="parentText" presStyleLbl="node1" presStyleIdx="2" presStyleCnt="7" custScaleX="142857" custScaleY="2449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F5F7A-D2A8-4372-8614-CADDD988DE0B}" type="pres">
      <dgm:prSet presAssocID="{4A69756E-BACD-43FC-8A9D-600B59338C2A}" presName="negativeSpace" presStyleCnt="0"/>
      <dgm:spPr/>
    </dgm:pt>
    <dgm:pt modelId="{87D3C07C-A3BC-4973-8C48-8A49C5A52645}" type="pres">
      <dgm:prSet presAssocID="{4A69756E-BACD-43FC-8A9D-600B59338C2A}" presName="childText" presStyleLbl="conFgAcc1" presStyleIdx="2" presStyleCnt="7">
        <dgm:presLayoutVars>
          <dgm:bulletEnabled val="1"/>
        </dgm:presLayoutVars>
      </dgm:prSet>
      <dgm:spPr/>
    </dgm:pt>
    <dgm:pt modelId="{149557F3-8583-4B47-BAEB-74C5535552D6}" type="pres">
      <dgm:prSet presAssocID="{0DB74D20-07DD-4290-92C7-4920EA85408E}" presName="spaceBetweenRectangles" presStyleCnt="0"/>
      <dgm:spPr/>
    </dgm:pt>
    <dgm:pt modelId="{83101760-78B7-4AE1-8607-C07DEF3E5E33}" type="pres">
      <dgm:prSet presAssocID="{D39CD0A2-5935-4553-92E3-DCEF42A9B766}" presName="parentLin" presStyleCnt="0"/>
      <dgm:spPr/>
    </dgm:pt>
    <dgm:pt modelId="{9FC09A19-D5A3-483D-866E-CC9748467E6C}" type="pres">
      <dgm:prSet presAssocID="{D39CD0A2-5935-4553-92E3-DCEF42A9B766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4BD1944A-9F7D-418B-80D1-188B42C52F3D}" type="pres">
      <dgm:prSet presAssocID="{D39CD0A2-5935-4553-92E3-DCEF42A9B766}" presName="parentText" presStyleLbl="node1" presStyleIdx="3" presStyleCnt="7" custAng="10800000" custFlipVert="1" custScaleX="142857" custScaleY="268197" custLinFactNeighborX="10650" custLinFactNeighborY="-9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17A92-5B5D-4C1E-9B95-EC3B94BB05A8}" type="pres">
      <dgm:prSet presAssocID="{D39CD0A2-5935-4553-92E3-DCEF42A9B766}" presName="negativeSpace" presStyleCnt="0"/>
      <dgm:spPr/>
    </dgm:pt>
    <dgm:pt modelId="{954E9DF6-E802-4BAB-884F-09B579F68AEB}" type="pres">
      <dgm:prSet presAssocID="{D39CD0A2-5935-4553-92E3-DCEF42A9B766}" presName="childText" presStyleLbl="conFgAcc1" presStyleIdx="3" presStyleCnt="7">
        <dgm:presLayoutVars>
          <dgm:bulletEnabled val="1"/>
        </dgm:presLayoutVars>
      </dgm:prSet>
      <dgm:spPr/>
    </dgm:pt>
    <dgm:pt modelId="{A61C8230-D47F-4F9D-AC40-64BCAD7CC227}" type="pres">
      <dgm:prSet presAssocID="{6A51ADA8-4EBB-4E17-9932-7F89DDA3BFA3}" presName="spaceBetweenRectangles" presStyleCnt="0"/>
      <dgm:spPr/>
    </dgm:pt>
    <dgm:pt modelId="{B23712E8-0039-4A39-BEB0-586B0967B112}" type="pres">
      <dgm:prSet presAssocID="{B7D62D64-54C0-4FBB-B9AC-BC4993BF3F1B}" presName="parentLin" presStyleCnt="0"/>
      <dgm:spPr/>
    </dgm:pt>
    <dgm:pt modelId="{6022A1A5-2529-4FF5-8C1B-D890F08237B4}" type="pres">
      <dgm:prSet presAssocID="{B7D62D64-54C0-4FBB-B9AC-BC4993BF3F1B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0CDD910A-4AF2-4B97-B296-D0D00D1D4B50}" type="pres">
      <dgm:prSet presAssocID="{B7D62D64-54C0-4FBB-B9AC-BC4993BF3F1B}" presName="parentText" presStyleLbl="node1" presStyleIdx="4" presStyleCnt="7" custScaleX="142997" custScaleY="2420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396-66FE-43FB-804E-6619D0C99123}" type="pres">
      <dgm:prSet presAssocID="{B7D62D64-54C0-4FBB-B9AC-BC4993BF3F1B}" presName="negativeSpace" presStyleCnt="0"/>
      <dgm:spPr/>
    </dgm:pt>
    <dgm:pt modelId="{AC3C91A0-4310-4D98-9E59-6039ECF3FE6E}" type="pres">
      <dgm:prSet presAssocID="{B7D62D64-54C0-4FBB-B9AC-BC4993BF3F1B}" presName="childText" presStyleLbl="conFgAcc1" presStyleIdx="4" presStyleCnt="7">
        <dgm:presLayoutVars>
          <dgm:bulletEnabled val="1"/>
        </dgm:presLayoutVars>
      </dgm:prSet>
      <dgm:spPr/>
    </dgm:pt>
    <dgm:pt modelId="{2E6C6986-F3A5-461B-BDC8-424966A90992}" type="pres">
      <dgm:prSet presAssocID="{E760EE9F-0301-4321-BFAE-9F2E344C3CA5}" presName="spaceBetweenRectangles" presStyleCnt="0"/>
      <dgm:spPr/>
    </dgm:pt>
    <dgm:pt modelId="{94838DD6-047D-494B-BBFD-2738BD7EA2E6}" type="pres">
      <dgm:prSet presAssocID="{9498CB96-5B59-4891-B09C-BB6CE9E18038}" presName="parentLin" presStyleCnt="0"/>
      <dgm:spPr/>
    </dgm:pt>
    <dgm:pt modelId="{CE104D72-1137-4D0B-B67F-D2F18B7EBB44}" type="pres">
      <dgm:prSet presAssocID="{9498CB96-5B59-4891-B09C-BB6CE9E18038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160FF32C-4CFA-4266-AD0C-67B4DC4C0F3F}" type="pres">
      <dgm:prSet presAssocID="{9498CB96-5B59-4891-B09C-BB6CE9E18038}" presName="parentText" presStyleLbl="node1" presStyleIdx="5" presStyleCnt="7" custAng="10800000" custFlipVert="1" custScaleX="142857" custScaleY="3870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FA37C-7D9A-4097-B713-551634802FD3}" type="pres">
      <dgm:prSet presAssocID="{9498CB96-5B59-4891-B09C-BB6CE9E18038}" presName="negativeSpace" presStyleCnt="0"/>
      <dgm:spPr/>
    </dgm:pt>
    <dgm:pt modelId="{3E0EAF5A-DB90-49F5-899D-69DF6E301EFF}" type="pres">
      <dgm:prSet presAssocID="{9498CB96-5B59-4891-B09C-BB6CE9E18038}" presName="childText" presStyleLbl="conFgAcc1" presStyleIdx="5" presStyleCnt="7">
        <dgm:presLayoutVars>
          <dgm:bulletEnabled val="1"/>
        </dgm:presLayoutVars>
      </dgm:prSet>
      <dgm:spPr/>
    </dgm:pt>
    <dgm:pt modelId="{D08E3514-E375-4FB3-AACD-2E0DCC29ED55}" type="pres">
      <dgm:prSet presAssocID="{3CD0A063-3163-47FC-83F9-306B4CEE7B87}" presName="spaceBetweenRectangles" presStyleCnt="0"/>
      <dgm:spPr/>
    </dgm:pt>
    <dgm:pt modelId="{41C166E5-CE24-4D28-88C3-A2EB8A97C602}" type="pres">
      <dgm:prSet presAssocID="{4C8770EC-12AC-46AF-8D64-F271E3E0B123}" presName="parentLin" presStyleCnt="0"/>
      <dgm:spPr/>
    </dgm:pt>
    <dgm:pt modelId="{F4AADB9A-18C9-4397-958D-EE9CC360F764}" type="pres">
      <dgm:prSet presAssocID="{4C8770EC-12AC-46AF-8D64-F271E3E0B123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2688160B-9C5C-4952-93CF-028DA04D37C7}" type="pres">
      <dgm:prSet presAssocID="{4C8770EC-12AC-46AF-8D64-F271E3E0B123}" presName="parentText" presStyleLbl="node1" presStyleIdx="6" presStyleCnt="7" custScaleX="142857" custScaleY="377970" custLinFactNeighborX="9383" custLinFactNeighborY="-8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08B5C-4B7D-4920-A029-A491C499D4E6}" type="pres">
      <dgm:prSet presAssocID="{4C8770EC-12AC-46AF-8D64-F271E3E0B123}" presName="negativeSpace" presStyleCnt="0"/>
      <dgm:spPr/>
    </dgm:pt>
    <dgm:pt modelId="{C7B0014E-6EB3-4A7C-A462-A9B28934DCE3}" type="pres">
      <dgm:prSet presAssocID="{4C8770EC-12AC-46AF-8D64-F271E3E0B12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E76EE53-C094-4367-8176-02FB257C01CF}" type="presOf" srcId="{9CF7794F-EB6B-42CD-885F-C7A90BE49D34}" destId="{9141971A-4D24-4CAC-8907-ED56D72C6EAC}" srcOrd="0" destOrd="0" presId="urn:microsoft.com/office/officeart/2005/8/layout/list1"/>
    <dgm:cxn modelId="{7B258AB7-737F-4004-A800-B9F1D9E5CC3D}" type="presOf" srcId="{D39CD0A2-5935-4553-92E3-DCEF42A9B766}" destId="{4BD1944A-9F7D-418B-80D1-188B42C52F3D}" srcOrd="1" destOrd="0" presId="urn:microsoft.com/office/officeart/2005/8/layout/list1"/>
    <dgm:cxn modelId="{607F6204-2451-431A-9B20-37C6E1DCE9AD}" type="presOf" srcId="{9498CB96-5B59-4891-B09C-BB6CE9E18038}" destId="{CE104D72-1137-4D0B-B67F-D2F18B7EBB44}" srcOrd="0" destOrd="0" presId="urn:microsoft.com/office/officeart/2005/8/layout/list1"/>
    <dgm:cxn modelId="{E8376058-59CA-4897-9FD6-7A68BD6D41E3}" type="presOf" srcId="{4C8770EC-12AC-46AF-8D64-F271E3E0B123}" destId="{F4AADB9A-18C9-4397-958D-EE9CC360F764}" srcOrd="0" destOrd="0" presId="urn:microsoft.com/office/officeart/2005/8/layout/list1"/>
    <dgm:cxn modelId="{944C6AD0-28D7-4B74-97AE-0E36B9B2E0B0}" type="presOf" srcId="{2370D241-2214-4FBC-B463-1C504ECC9C0B}" destId="{17C7BFBE-1195-4DC7-AAB9-7D93D309B32F}" srcOrd="0" destOrd="0" presId="urn:microsoft.com/office/officeart/2005/8/layout/list1"/>
    <dgm:cxn modelId="{99F19E66-3741-4FBD-919E-1F2CA96D336F}" type="presOf" srcId="{9CF7794F-EB6B-42CD-885F-C7A90BE49D34}" destId="{32C7C720-414A-45B9-A1AE-3CABE3774A4E}" srcOrd="1" destOrd="0" presId="urn:microsoft.com/office/officeart/2005/8/layout/list1"/>
    <dgm:cxn modelId="{CABFFDD6-EAA2-4B88-993B-37287E34B396}" type="presOf" srcId="{B7D62D64-54C0-4FBB-B9AC-BC4993BF3F1B}" destId="{6022A1A5-2529-4FF5-8C1B-D890F08237B4}" srcOrd="0" destOrd="0" presId="urn:microsoft.com/office/officeart/2005/8/layout/list1"/>
    <dgm:cxn modelId="{8713D866-76CA-4E88-B3EB-1F8D5D598FD8}" type="presOf" srcId="{0C4AF012-8148-4ABF-B17C-774EFF900474}" destId="{BE6D2D7A-E6E2-46F0-8D03-48F2A3BE0BC1}" srcOrd="0" destOrd="0" presId="urn:microsoft.com/office/officeart/2005/8/layout/list1"/>
    <dgm:cxn modelId="{A6166EE4-F778-4AD6-A8C1-ABAD51972324}" type="presOf" srcId="{9498CB96-5B59-4891-B09C-BB6CE9E18038}" destId="{160FF32C-4CFA-4266-AD0C-67B4DC4C0F3F}" srcOrd="1" destOrd="0" presId="urn:microsoft.com/office/officeart/2005/8/layout/list1"/>
    <dgm:cxn modelId="{B78F43F1-0BB1-41A2-B7C4-D0CB3EC5528F}" srcId="{0C4AF012-8148-4ABF-B17C-774EFF900474}" destId="{B7D62D64-54C0-4FBB-B9AC-BC4993BF3F1B}" srcOrd="4" destOrd="0" parTransId="{C49E6538-FE08-4491-9DC3-3949A13A5066}" sibTransId="{E760EE9F-0301-4321-BFAE-9F2E344C3CA5}"/>
    <dgm:cxn modelId="{6E0C241A-0DE7-4A03-ABC4-A0349E1C81B3}" type="presOf" srcId="{4A69756E-BACD-43FC-8A9D-600B59338C2A}" destId="{62541ED0-AD14-4521-9139-F4C80CE99883}" srcOrd="0" destOrd="0" presId="urn:microsoft.com/office/officeart/2005/8/layout/list1"/>
    <dgm:cxn modelId="{C783C00F-A154-47D9-A7D3-6EC8F47CD0C5}" srcId="{0C4AF012-8148-4ABF-B17C-774EFF900474}" destId="{9498CB96-5B59-4891-B09C-BB6CE9E18038}" srcOrd="5" destOrd="0" parTransId="{5C5C3DB3-B99D-49B6-8206-D228F386E3E8}" sibTransId="{3CD0A063-3163-47FC-83F9-306B4CEE7B87}"/>
    <dgm:cxn modelId="{CADC4A23-F2C8-43F2-A394-BE8378D68125}" srcId="{0C4AF012-8148-4ABF-B17C-774EFF900474}" destId="{D39CD0A2-5935-4553-92E3-DCEF42A9B766}" srcOrd="3" destOrd="0" parTransId="{DC1CDB0C-7F0C-4AA9-B22C-68E09D8616DA}" sibTransId="{6A51ADA8-4EBB-4E17-9932-7F89DDA3BFA3}"/>
    <dgm:cxn modelId="{39C7E5D7-7EEC-4377-8151-5F61250F6B42}" srcId="{0C4AF012-8148-4ABF-B17C-774EFF900474}" destId="{2370D241-2214-4FBC-B463-1C504ECC9C0B}" srcOrd="0" destOrd="0" parTransId="{8020E14A-F199-43FC-903C-CAA3DC9409F7}" sibTransId="{E32DE4D1-63E5-4697-B554-DB5CEF9D103E}"/>
    <dgm:cxn modelId="{2B2534B7-5386-448E-AB21-A92F2D3503CF}" srcId="{0C4AF012-8148-4ABF-B17C-774EFF900474}" destId="{4C8770EC-12AC-46AF-8D64-F271E3E0B123}" srcOrd="6" destOrd="0" parTransId="{4EEFDF76-3D4C-44F5-A4CB-1B75183FB69E}" sibTransId="{DD67188D-0B57-41E6-BFD2-080AAB3D26D8}"/>
    <dgm:cxn modelId="{C552280A-81A3-405C-9354-7752975D713B}" srcId="{0C4AF012-8148-4ABF-B17C-774EFF900474}" destId="{9CF7794F-EB6B-42CD-885F-C7A90BE49D34}" srcOrd="1" destOrd="0" parTransId="{22508D7E-5D63-4391-A4A8-6F3002631F99}" sibTransId="{E796D154-7E63-463D-904D-AA6C3261151A}"/>
    <dgm:cxn modelId="{411A4E65-7812-4721-A520-B6A4AC8A1F49}" srcId="{0C4AF012-8148-4ABF-B17C-774EFF900474}" destId="{4A69756E-BACD-43FC-8A9D-600B59338C2A}" srcOrd="2" destOrd="0" parTransId="{B772F656-2414-42A3-9046-BDFAA2A604D2}" sibTransId="{0DB74D20-07DD-4290-92C7-4920EA85408E}"/>
    <dgm:cxn modelId="{BBCCEF34-3747-4783-A7A0-324023FCC12C}" type="presOf" srcId="{4A69756E-BACD-43FC-8A9D-600B59338C2A}" destId="{C9D8C906-CC45-46B8-8964-1950863D2DAE}" srcOrd="1" destOrd="0" presId="urn:microsoft.com/office/officeart/2005/8/layout/list1"/>
    <dgm:cxn modelId="{32B7F779-8B95-45BB-8B3E-8867F2F33B22}" type="presOf" srcId="{2370D241-2214-4FBC-B463-1C504ECC9C0B}" destId="{979E615A-A4B8-4DCD-8533-0DFE001A3F5D}" srcOrd="1" destOrd="0" presId="urn:microsoft.com/office/officeart/2005/8/layout/list1"/>
    <dgm:cxn modelId="{1B14B79D-D9CF-49E7-8344-3F42EF23A52E}" type="presOf" srcId="{B7D62D64-54C0-4FBB-B9AC-BC4993BF3F1B}" destId="{0CDD910A-4AF2-4B97-B296-D0D00D1D4B50}" srcOrd="1" destOrd="0" presId="urn:microsoft.com/office/officeart/2005/8/layout/list1"/>
    <dgm:cxn modelId="{7CE9BE35-25C4-4B09-B918-07CBDDD5B5AC}" type="presOf" srcId="{4C8770EC-12AC-46AF-8D64-F271E3E0B123}" destId="{2688160B-9C5C-4952-93CF-028DA04D37C7}" srcOrd="1" destOrd="0" presId="urn:microsoft.com/office/officeart/2005/8/layout/list1"/>
    <dgm:cxn modelId="{983B4B86-6CDB-4914-978A-01B45D6B4C5E}" type="presOf" srcId="{D39CD0A2-5935-4553-92E3-DCEF42A9B766}" destId="{9FC09A19-D5A3-483D-866E-CC9748467E6C}" srcOrd="0" destOrd="0" presId="urn:microsoft.com/office/officeart/2005/8/layout/list1"/>
    <dgm:cxn modelId="{3A3AEF5C-0586-4F6A-9530-82B1824853C9}" type="presParOf" srcId="{BE6D2D7A-E6E2-46F0-8D03-48F2A3BE0BC1}" destId="{B2681A80-ACEF-4D75-8FE3-405ED49E43A4}" srcOrd="0" destOrd="0" presId="urn:microsoft.com/office/officeart/2005/8/layout/list1"/>
    <dgm:cxn modelId="{39BC6ADC-E2AB-49B0-BEFE-77E53C342700}" type="presParOf" srcId="{B2681A80-ACEF-4D75-8FE3-405ED49E43A4}" destId="{17C7BFBE-1195-4DC7-AAB9-7D93D309B32F}" srcOrd="0" destOrd="0" presId="urn:microsoft.com/office/officeart/2005/8/layout/list1"/>
    <dgm:cxn modelId="{6CA4E370-F3D2-44EA-AC9C-85593D006347}" type="presParOf" srcId="{B2681A80-ACEF-4D75-8FE3-405ED49E43A4}" destId="{979E615A-A4B8-4DCD-8533-0DFE001A3F5D}" srcOrd="1" destOrd="0" presId="urn:microsoft.com/office/officeart/2005/8/layout/list1"/>
    <dgm:cxn modelId="{B9DB145B-E5E5-4333-A994-8146E83AEB84}" type="presParOf" srcId="{BE6D2D7A-E6E2-46F0-8D03-48F2A3BE0BC1}" destId="{A68BAF98-3013-4031-8220-A5DCEAA4CEDB}" srcOrd="1" destOrd="0" presId="urn:microsoft.com/office/officeart/2005/8/layout/list1"/>
    <dgm:cxn modelId="{A5C6F202-2838-47B6-918F-9F0BF4705507}" type="presParOf" srcId="{BE6D2D7A-E6E2-46F0-8D03-48F2A3BE0BC1}" destId="{4EC13DFC-EF6F-426F-A644-38C721F5BC86}" srcOrd="2" destOrd="0" presId="urn:microsoft.com/office/officeart/2005/8/layout/list1"/>
    <dgm:cxn modelId="{D7598752-2F0A-4BA8-8815-F2741498EDBA}" type="presParOf" srcId="{BE6D2D7A-E6E2-46F0-8D03-48F2A3BE0BC1}" destId="{B4F7B159-1C43-4A30-9F33-55F8CEAB17B0}" srcOrd="3" destOrd="0" presId="urn:microsoft.com/office/officeart/2005/8/layout/list1"/>
    <dgm:cxn modelId="{9AACCF82-3E3A-4240-9300-A6F9368EF30C}" type="presParOf" srcId="{BE6D2D7A-E6E2-46F0-8D03-48F2A3BE0BC1}" destId="{83E01583-64D7-4174-8B4A-E120754848AA}" srcOrd="4" destOrd="0" presId="urn:microsoft.com/office/officeart/2005/8/layout/list1"/>
    <dgm:cxn modelId="{A35E4686-8D2E-4DD7-86C5-CFB056FBE7F1}" type="presParOf" srcId="{83E01583-64D7-4174-8B4A-E120754848AA}" destId="{9141971A-4D24-4CAC-8907-ED56D72C6EAC}" srcOrd="0" destOrd="0" presId="urn:microsoft.com/office/officeart/2005/8/layout/list1"/>
    <dgm:cxn modelId="{94D27F1B-1A16-4464-864E-A468D4CB307B}" type="presParOf" srcId="{83E01583-64D7-4174-8B4A-E120754848AA}" destId="{32C7C720-414A-45B9-A1AE-3CABE3774A4E}" srcOrd="1" destOrd="0" presId="urn:microsoft.com/office/officeart/2005/8/layout/list1"/>
    <dgm:cxn modelId="{A668528E-0BE7-47AC-9A94-89365F359AC4}" type="presParOf" srcId="{BE6D2D7A-E6E2-46F0-8D03-48F2A3BE0BC1}" destId="{B5D4EB76-3D1E-4649-BE54-465950BD9A70}" srcOrd="5" destOrd="0" presId="urn:microsoft.com/office/officeart/2005/8/layout/list1"/>
    <dgm:cxn modelId="{5F3DCD8B-153D-4CCD-B84E-515FFC79D872}" type="presParOf" srcId="{BE6D2D7A-E6E2-46F0-8D03-48F2A3BE0BC1}" destId="{81CAF52E-480A-498E-B263-96B34BB6AE38}" srcOrd="6" destOrd="0" presId="urn:microsoft.com/office/officeart/2005/8/layout/list1"/>
    <dgm:cxn modelId="{C846E5F4-7D7F-4AF6-BF10-82D70588A5A4}" type="presParOf" srcId="{BE6D2D7A-E6E2-46F0-8D03-48F2A3BE0BC1}" destId="{2A6B1420-D0C9-4381-BEC7-C8C60E6B60F5}" srcOrd="7" destOrd="0" presId="urn:microsoft.com/office/officeart/2005/8/layout/list1"/>
    <dgm:cxn modelId="{55F08AC7-7672-48A0-85AB-0C9DB8599E96}" type="presParOf" srcId="{BE6D2D7A-E6E2-46F0-8D03-48F2A3BE0BC1}" destId="{BC156D61-F266-49E8-84AB-797EBF24F9DE}" srcOrd="8" destOrd="0" presId="urn:microsoft.com/office/officeart/2005/8/layout/list1"/>
    <dgm:cxn modelId="{29A4019D-26CD-4B3A-A806-7059CBEB78A4}" type="presParOf" srcId="{BC156D61-F266-49E8-84AB-797EBF24F9DE}" destId="{62541ED0-AD14-4521-9139-F4C80CE99883}" srcOrd="0" destOrd="0" presId="urn:microsoft.com/office/officeart/2005/8/layout/list1"/>
    <dgm:cxn modelId="{83D62A26-9BCF-4116-97DA-884814545CA8}" type="presParOf" srcId="{BC156D61-F266-49E8-84AB-797EBF24F9DE}" destId="{C9D8C906-CC45-46B8-8964-1950863D2DAE}" srcOrd="1" destOrd="0" presId="urn:microsoft.com/office/officeart/2005/8/layout/list1"/>
    <dgm:cxn modelId="{165D34FC-9BF7-4DD4-9543-89255322587B}" type="presParOf" srcId="{BE6D2D7A-E6E2-46F0-8D03-48F2A3BE0BC1}" destId="{9B6F5F7A-D2A8-4372-8614-CADDD988DE0B}" srcOrd="9" destOrd="0" presId="urn:microsoft.com/office/officeart/2005/8/layout/list1"/>
    <dgm:cxn modelId="{1E9BF0B1-0F34-43E3-8CCD-B1DB47BF9981}" type="presParOf" srcId="{BE6D2D7A-E6E2-46F0-8D03-48F2A3BE0BC1}" destId="{87D3C07C-A3BC-4973-8C48-8A49C5A52645}" srcOrd="10" destOrd="0" presId="urn:microsoft.com/office/officeart/2005/8/layout/list1"/>
    <dgm:cxn modelId="{B5195175-DA6E-4260-8263-A2003D333E2C}" type="presParOf" srcId="{BE6D2D7A-E6E2-46F0-8D03-48F2A3BE0BC1}" destId="{149557F3-8583-4B47-BAEB-74C5535552D6}" srcOrd="11" destOrd="0" presId="urn:microsoft.com/office/officeart/2005/8/layout/list1"/>
    <dgm:cxn modelId="{4A3E8920-1D03-44F4-A440-C7E4D3187747}" type="presParOf" srcId="{BE6D2D7A-E6E2-46F0-8D03-48F2A3BE0BC1}" destId="{83101760-78B7-4AE1-8607-C07DEF3E5E33}" srcOrd="12" destOrd="0" presId="urn:microsoft.com/office/officeart/2005/8/layout/list1"/>
    <dgm:cxn modelId="{0C334FF6-4BB0-4DA9-8B53-97E0D4AFD44E}" type="presParOf" srcId="{83101760-78B7-4AE1-8607-C07DEF3E5E33}" destId="{9FC09A19-D5A3-483D-866E-CC9748467E6C}" srcOrd="0" destOrd="0" presId="urn:microsoft.com/office/officeart/2005/8/layout/list1"/>
    <dgm:cxn modelId="{578C4578-B204-4321-9217-D7BDD669DFE5}" type="presParOf" srcId="{83101760-78B7-4AE1-8607-C07DEF3E5E33}" destId="{4BD1944A-9F7D-418B-80D1-188B42C52F3D}" srcOrd="1" destOrd="0" presId="urn:microsoft.com/office/officeart/2005/8/layout/list1"/>
    <dgm:cxn modelId="{E0995319-AE59-4A46-8BDC-3B7299F1BFC5}" type="presParOf" srcId="{BE6D2D7A-E6E2-46F0-8D03-48F2A3BE0BC1}" destId="{71F17A92-5B5D-4C1E-9B95-EC3B94BB05A8}" srcOrd="13" destOrd="0" presId="urn:microsoft.com/office/officeart/2005/8/layout/list1"/>
    <dgm:cxn modelId="{C6335F91-1F85-43AF-A0CE-BC76F2071AEB}" type="presParOf" srcId="{BE6D2D7A-E6E2-46F0-8D03-48F2A3BE0BC1}" destId="{954E9DF6-E802-4BAB-884F-09B579F68AEB}" srcOrd="14" destOrd="0" presId="urn:microsoft.com/office/officeart/2005/8/layout/list1"/>
    <dgm:cxn modelId="{5235EA54-2665-4F7E-9C02-0772E2C272A5}" type="presParOf" srcId="{BE6D2D7A-E6E2-46F0-8D03-48F2A3BE0BC1}" destId="{A61C8230-D47F-4F9D-AC40-64BCAD7CC227}" srcOrd="15" destOrd="0" presId="urn:microsoft.com/office/officeart/2005/8/layout/list1"/>
    <dgm:cxn modelId="{CA128A7D-D1B6-442B-A232-BB0712117EB8}" type="presParOf" srcId="{BE6D2D7A-E6E2-46F0-8D03-48F2A3BE0BC1}" destId="{B23712E8-0039-4A39-BEB0-586B0967B112}" srcOrd="16" destOrd="0" presId="urn:microsoft.com/office/officeart/2005/8/layout/list1"/>
    <dgm:cxn modelId="{DC3179B9-A054-4671-8E8E-3EFECD5ACF09}" type="presParOf" srcId="{B23712E8-0039-4A39-BEB0-586B0967B112}" destId="{6022A1A5-2529-4FF5-8C1B-D890F08237B4}" srcOrd="0" destOrd="0" presId="urn:microsoft.com/office/officeart/2005/8/layout/list1"/>
    <dgm:cxn modelId="{44D2DF08-5DB5-4066-8D7C-50326BEDA434}" type="presParOf" srcId="{B23712E8-0039-4A39-BEB0-586B0967B112}" destId="{0CDD910A-4AF2-4B97-B296-D0D00D1D4B50}" srcOrd="1" destOrd="0" presId="urn:microsoft.com/office/officeart/2005/8/layout/list1"/>
    <dgm:cxn modelId="{865B499D-F207-48CC-BE76-421656A55BDD}" type="presParOf" srcId="{BE6D2D7A-E6E2-46F0-8D03-48F2A3BE0BC1}" destId="{3B8F1396-66FE-43FB-804E-6619D0C99123}" srcOrd="17" destOrd="0" presId="urn:microsoft.com/office/officeart/2005/8/layout/list1"/>
    <dgm:cxn modelId="{DB25B4E5-155F-4BDD-8698-C351839BF488}" type="presParOf" srcId="{BE6D2D7A-E6E2-46F0-8D03-48F2A3BE0BC1}" destId="{AC3C91A0-4310-4D98-9E59-6039ECF3FE6E}" srcOrd="18" destOrd="0" presId="urn:microsoft.com/office/officeart/2005/8/layout/list1"/>
    <dgm:cxn modelId="{84149A0B-D146-43B5-8E58-BD64169C73B6}" type="presParOf" srcId="{BE6D2D7A-E6E2-46F0-8D03-48F2A3BE0BC1}" destId="{2E6C6986-F3A5-461B-BDC8-424966A90992}" srcOrd="19" destOrd="0" presId="urn:microsoft.com/office/officeart/2005/8/layout/list1"/>
    <dgm:cxn modelId="{FD307AD6-9826-43C6-BEF3-940D563ADF7B}" type="presParOf" srcId="{BE6D2D7A-E6E2-46F0-8D03-48F2A3BE0BC1}" destId="{94838DD6-047D-494B-BBFD-2738BD7EA2E6}" srcOrd="20" destOrd="0" presId="urn:microsoft.com/office/officeart/2005/8/layout/list1"/>
    <dgm:cxn modelId="{762917E8-8ECD-4F92-886C-32F6B1865094}" type="presParOf" srcId="{94838DD6-047D-494B-BBFD-2738BD7EA2E6}" destId="{CE104D72-1137-4D0B-B67F-D2F18B7EBB44}" srcOrd="0" destOrd="0" presId="urn:microsoft.com/office/officeart/2005/8/layout/list1"/>
    <dgm:cxn modelId="{1676ABD9-DE2F-436C-9040-6E5C96B01A45}" type="presParOf" srcId="{94838DD6-047D-494B-BBFD-2738BD7EA2E6}" destId="{160FF32C-4CFA-4266-AD0C-67B4DC4C0F3F}" srcOrd="1" destOrd="0" presId="urn:microsoft.com/office/officeart/2005/8/layout/list1"/>
    <dgm:cxn modelId="{BC8E4A90-0411-4B0B-9711-E00BC8057065}" type="presParOf" srcId="{BE6D2D7A-E6E2-46F0-8D03-48F2A3BE0BC1}" destId="{750FA37C-7D9A-4097-B713-551634802FD3}" srcOrd="21" destOrd="0" presId="urn:microsoft.com/office/officeart/2005/8/layout/list1"/>
    <dgm:cxn modelId="{B7F00D64-E70A-4778-8AD5-5D4A01B931D1}" type="presParOf" srcId="{BE6D2D7A-E6E2-46F0-8D03-48F2A3BE0BC1}" destId="{3E0EAF5A-DB90-49F5-899D-69DF6E301EFF}" srcOrd="22" destOrd="0" presId="urn:microsoft.com/office/officeart/2005/8/layout/list1"/>
    <dgm:cxn modelId="{491FE8CB-AAE8-4E22-87CE-6E3D7482A2D8}" type="presParOf" srcId="{BE6D2D7A-E6E2-46F0-8D03-48F2A3BE0BC1}" destId="{D08E3514-E375-4FB3-AACD-2E0DCC29ED55}" srcOrd="23" destOrd="0" presId="urn:microsoft.com/office/officeart/2005/8/layout/list1"/>
    <dgm:cxn modelId="{0D9C9524-BD99-46DD-9F4E-369618DDC049}" type="presParOf" srcId="{BE6D2D7A-E6E2-46F0-8D03-48F2A3BE0BC1}" destId="{41C166E5-CE24-4D28-88C3-A2EB8A97C602}" srcOrd="24" destOrd="0" presId="urn:microsoft.com/office/officeart/2005/8/layout/list1"/>
    <dgm:cxn modelId="{0719B2E8-53E9-4266-8F77-D9E2205FA954}" type="presParOf" srcId="{41C166E5-CE24-4D28-88C3-A2EB8A97C602}" destId="{F4AADB9A-18C9-4397-958D-EE9CC360F764}" srcOrd="0" destOrd="0" presId="urn:microsoft.com/office/officeart/2005/8/layout/list1"/>
    <dgm:cxn modelId="{1D1401AB-B1E8-42E4-BAF8-D01E6D522716}" type="presParOf" srcId="{41C166E5-CE24-4D28-88C3-A2EB8A97C602}" destId="{2688160B-9C5C-4952-93CF-028DA04D37C7}" srcOrd="1" destOrd="0" presId="urn:microsoft.com/office/officeart/2005/8/layout/list1"/>
    <dgm:cxn modelId="{DB8F924C-7561-40C1-BF0C-E5971E2F9E5B}" type="presParOf" srcId="{BE6D2D7A-E6E2-46F0-8D03-48F2A3BE0BC1}" destId="{67E08B5C-4B7D-4920-A029-A491C499D4E6}" srcOrd="25" destOrd="0" presId="urn:microsoft.com/office/officeart/2005/8/layout/list1"/>
    <dgm:cxn modelId="{3B22AC4F-C188-47F5-9968-2DE955951F46}" type="presParOf" srcId="{BE6D2D7A-E6E2-46F0-8D03-48F2A3BE0BC1}" destId="{C7B0014E-6EB3-4A7C-A462-A9B28934DCE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F0E84-18AC-485E-8036-B26424A7F2ED}">
      <dsp:nvSpPr>
        <dsp:cNvPr id="0" name=""/>
        <dsp:cNvSpPr/>
      </dsp:nvSpPr>
      <dsp:spPr>
        <a:xfrm>
          <a:off x="0" y="1150336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23055-07FC-4C94-9E5B-5FBCF8869DDE}">
      <dsp:nvSpPr>
        <dsp:cNvPr id="0" name=""/>
        <dsp:cNvSpPr/>
      </dsp:nvSpPr>
      <dsp:spPr>
        <a:xfrm>
          <a:off x="290707" y="340702"/>
          <a:ext cx="6112634" cy="883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Общая информация о Микрорайоне «</a:t>
          </a:r>
          <a:r>
            <a:rPr lang="ru-RU" sz="1800" b="1" kern="1200" dirty="0" err="1" smtClean="0">
              <a:latin typeface="Segoe Print" panose="02000600000000000000" pitchFamily="2" charset="0"/>
            </a:rPr>
            <a:t>Кутузово</a:t>
          </a:r>
          <a:r>
            <a:rPr lang="ru-RU" sz="1800" b="1" kern="1200" dirty="0" smtClean="0">
              <a:latin typeface="Segoe Print" panose="02000600000000000000" pitchFamily="2" charset="0"/>
            </a:rPr>
            <a:t>» и ЖК «Бородино</a:t>
          </a:r>
          <a:r>
            <a:rPr lang="ru-RU" sz="1800" kern="1200" dirty="0" smtClean="0">
              <a:latin typeface="Segoe Print" panose="02000600000000000000" pitchFamily="2" charset="0"/>
            </a:rPr>
            <a:t>».</a:t>
          </a:r>
          <a:endParaRPr lang="ru-RU" sz="1800" kern="1200" dirty="0">
            <a:latin typeface="Segoe Print" panose="02000600000000000000" pitchFamily="2" charset="0"/>
          </a:endParaRPr>
        </a:p>
      </dsp:txBody>
      <dsp:txXfrm>
        <a:off x="333833" y="383828"/>
        <a:ext cx="6026382" cy="797182"/>
      </dsp:txXfrm>
    </dsp:sp>
    <dsp:sp modelId="{D030176C-7B68-45DE-A166-2F1534AE2691}">
      <dsp:nvSpPr>
        <dsp:cNvPr id="0" name=""/>
        <dsp:cNvSpPr/>
      </dsp:nvSpPr>
      <dsp:spPr>
        <a:xfrm>
          <a:off x="0" y="1923938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B5780-C9B0-4FE3-86DF-381F14098449}">
      <dsp:nvSpPr>
        <dsp:cNvPr id="0" name=""/>
        <dsp:cNvSpPr/>
      </dsp:nvSpPr>
      <dsp:spPr>
        <a:xfrm>
          <a:off x="304789" y="1303336"/>
          <a:ext cx="6101754" cy="6944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Общая</a:t>
          </a:r>
          <a:r>
            <a:rPr lang="ru-RU" sz="1800" b="1" kern="1200" dirty="0" smtClean="0">
              <a:latin typeface="Segoe Print" panose="02000600000000000000" pitchFamily="2" charset="0"/>
              <a:ea typeface="Calibri"/>
              <a:cs typeface="Times New Roman"/>
            </a:rPr>
            <a:t> </a:t>
          </a:r>
          <a:r>
            <a:rPr lang="ru-RU" sz="1800" b="1" kern="1200" dirty="0" smtClean="0">
              <a:latin typeface="Segoe Print" panose="02000600000000000000" pitchFamily="2" charset="0"/>
            </a:rPr>
            <a:t>характеристика  образовательной организации.</a:t>
          </a:r>
          <a:endParaRPr lang="ru-RU" sz="1800" kern="1200" dirty="0">
            <a:latin typeface="Segoe Print" panose="02000600000000000000" pitchFamily="2" charset="0"/>
          </a:endParaRPr>
        </a:p>
      </dsp:txBody>
      <dsp:txXfrm>
        <a:off x="338687" y="1337234"/>
        <a:ext cx="6033958" cy="626605"/>
      </dsp:txXfrm>
    </dsp:sp>
    <dsp:sp modelId="{C76DEBF9-353A-4298-B815-5272032D871C}">
      <dsp:nvSpPr>
        <dsp:cNvPr id="0" name=""/>
        <dsp:cNvSpPr/>
      </dsp:nvSpPr>
      <dsp:spPr>
        <a:xfrm>
          <a:off x="0" y="2608404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ACDCE-FDE2-48C8-9CBF-6A3358BBCB22}">
      <dsp:nvSpPr>
        <dsp:cNvPr id="0" name=""/>
        <dsp:cNvSpPr/>
      </dsp:nvSpPr>
      <dsp:spPr>
        <a:xfrm>
          <a:off x="305102" y="2076938"/>
          <a:ext cx="6102039" cy="6052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Концепция развития ДОУ</a:t>
          </a:r>
          <a:r>
            <a:rPr lang="ru-RU" sz="1800" b="1" kern="1200" dirty="0" smtClean="0"/>
            <a:t>.</a:t>
          </a:r>
          <a:endParaRPr lang="ru-RU" sz="1800" b="1" kern="1200" dirty="0"/>
        </a:p>
      </dsp:txBody>
      <dsp:txXfrm>
        <a:off x="334649" y="2106485"/>
        <a:ext cx="6042945" cy="546172"/>
      </dsp:txXfrm>
    </dsp:sp>
    <dsp:sp modelId="{A81E6AAD-3CB4-4E56-9589-B8E663DC5ECE}">
      <dsp:nvSpPr>
        <dsp:cNvPr id="0" name=""/>
        <dsp:cNvSpPr/>
      </dsp:nvSpPr>
      <dsp:spPr>
        <a:xfrm>
          <a:off x="0" y="3482264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BDB59-2CC0-452F-8247-13F65F1D9624}">
      <dsp:nvSpPr>
        <dsp:cNvPr id="0" name=""/>
        <dsp:cNvSpPr/>
      </dsp:nvSpPr>
      <dsp:spPr>
        <a:xfrm>
          <a:off x="305102" y="2761404"/>
          <a:ext cx="6102039" cy="7946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Кадровый потенциал</a:t>
          </a:r>
          <a:r>
            <a:rPr lang="ru-RU" sz="1800" b="1" kern="1200" dirty="0" smtClean="0">
              <a:latin typeface="+mn-lt"/>
            </a:rPr>
            <a:t>.</a:t>
          </a:r>
          <a:endParaRPr lang="ru-RU" sz="1800" kern="1200" dirty="0">
            <a:latin typeface="+mn-lt"/>
          </a:endParaRPr>
        </a:p>
      </dsp:txBody>
      <dsp:txXfrm>
        <a:off x="343894" y="2800196"/>
        <a:ext cx="6024455" cy="717075"/>
      </dsp:txXfrm>
    </dsp:sp>
    <dsp:sp modelId="{E3BC76A5-CEF2-4F47-9B04-F6CC46290EC6}">
      <dsp:nvSpPr>
        <dsp:cNvPr id="0" name=""/>
        <dsp:cNvSpPr/>
      </dsp:nvSpPr>
      <dsp:spPr>
        <a:xfrm>
          <a:off x="0" y="4293476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B1C9C-607C-467C-9409-17B1DDCAA148}">
      <dsp:nvSpPr>
        <dsp:cNvPr id="0" name=""/>
        <dsp:cNvSpPr/>
      </dsp:nvSpPr>
      <dsp:spPr>
        <a:xfrm>
          <a:off x="305102" y="3635264"/>
          <a:ext cx="6102039" cy="73201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Уровень профессиональной компетенции  педагогов.</a:t>
          </a:r>
          <a:endParaRPr lang="ru-RU" sz="1800" kern="1200" dirty="0">
            <a:latin typeface="Segoe Print" panose="02000600000000000000" pitchFamily="2" charset="0"/>
          </a:endParaRPr>
        </a:p>
      </dsp:txBody>
      <dsp:txXfrm>
        <a:off x="340836" y="3670998"/>
        <a:ext cx="6030571" cy="660543"/>
      </dsp:txXfrm>
    </dsp:sp>
    <dsp:sp modelId="{1D332A6B-3EA1-441E-B5B1-20EB864F98EB}">
      <dsp:nvSpPr>
        <dsp:cNvPr id="0" name=""/>
        <dsp:cNvSpPr/>
      </dsp:nvSpPr>
      <dsp:spPr>
        <a:xfrm>
          <a:off x="0" y="5107417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6498B-FFD6-4454-8F2B-1189CDB02BAF}">
      <dsp:nvSpPr>
        <dsp:cNvPr id="0" name=""/>
        <dsp:cNvSpPr/>
      </dsp:nvSpPr>
      <dsp:spPr>
        <a:xfrm>
          <a:off x="305102" y="4446476"/>
          <a:ext cx="6102039" cy="734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Социальное партнерство</a:t>
          </a:r>
          <a:r>
            <a:rPr lang="ru-RU" sz="1800" b="1" kern="1200" dirty="0" smtClean="0">
              <a:latin typeface="+mn-lt"/>
            </a:rPr>
            <a:t>.</a:t>
          </a:r>
          <a:endParaRPr lang="ru-RU" sz="1200" kern="1200" dirty="0"/>
        </a:p>
      </dsp:txBody>
      <dsp:txXfrm>
        <a:off x="340969" y="4482343"/>
        <a:ext cx="6030305" cy="663006"/>
      </dsp:txXfrm>
    </dsp:sp>
    <dsp:sp modelId="{F6290E29-7504-4781-B49C-086BA2F8554A}">
      <dsp:nvSpPr>
        <dsp:cNvPr id="0" name=""/>
        <dsp:cNvSpPr/>
      </dsp:nvSpPr>
      <dsp:spPr>
        <a:xfrm>
          <a:off x="0" y="5775653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86E7A-7908-4A0F-865C-7F775FB27A7E}">
      <dsp:nvSpPr>
        <dsp:cNvPr id="0" name=""/>
        <dsp:cNvSpPr/>
      </dsp:nvSpPr>
      <dsp:spPr>
        <a:xfrm>
          <a:off x="305102" y="5260417"/>
          <a:ext cx="6102039" cy="5890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Поддержка семей с детьми с ОВЗ</a:t>
          </a:r>
          <a:r>
            <a:rPr lang="ru-RU" sz="1800" b="1" kern="1200" dirty="0" smtClean="0">
              <a:latin typeface="+mn-lt"/>
            </a:rPr>
            <a:t>.</a:t>
          </a:r>
          <a:endParaRPr lang="ru-RU" sz="1800" kern="1200" dirty="0">
            <a:latin typeface="+mn-lt"/>
          </a:endParaRPr>
        </a:p>
      </dsp:txBody>
      <dsp:txXfrm>
        <a:off x="333856" y="5289171"/>
        <a:ext cx="6044531" cy="531528"/>
      </dsp:txXfrm>
    </dsp:sp>
    <dsp:sp modelId="{BF4EB2AA-3B01-4288-8D07-7590A7A04A26}">
      <dsp:nvSpPr>
        <dsp:cNvPr id="0" name=""/>
        <dsp:cNvSpPr/>
      </dsp:nvSpPr>
      <dsp:spPr>
        <a:xfrm>
          <a:off x="0" y="6611698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A0798-B899-4430-BBDC-B303DB074C5F}">
      <dsp:nvSpPr>
        <dsp:cNvPr id="0" name=""/>
        <dsp:cNvSpPr/>
      </dsp:nvSpPr>
      <dsp:spPr>
        <a:xfrm>
          <a:off x="305102" y="5928653"/>
          <a:ext cx="6102039" cy="7568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Пространственная организация ДОУ.</a:t>
          </a:r>
          <a:endParaRPr lang="ru-RU" sz="1800" kern="1200" dirty="0">
            <a:latin typeface="Segoe Print" panose="02000600000000000000" pitchFamily="2" charset="0"/>
          </a:endParaRPr>
        </a:p>
      </dsp:txBody>
      <dsp:txXfrm>
        <a:off x="342048" y="5965599"/>
        <a:ext cx="6028147" cy="682953"/>
      </dsp:txXfrm>
    </dsp:sp>
    <dsp:sp modelId="{14E39E7C-68D0-44EF-BD2E-4A543C0B2147}">
      <dsp:nvSpPr>
        <dsp:cNvPr id="0" name=""/>
        <dsp:cNvSpPr/>
      </dsp:nvSpPr>
      <dsp:spPr>
        <a:xfrm>
          <a:off x="0" y="7310161"/>
          <a:ext cx="640871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F51ED-E234-42DD-8A79-156347D01DF7}">
      <dsp:nvSpPr>
        <dsp:cNvPr id="0" name=""/>
        <dsp:cNvSpPr/>
      </dsp:nvSpPr>
      <dsp:spPr>
        <a:xfrm>
          <a:off x="274250" y="6757506"/>
          <a:ext cx="6102039" cy="6192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4" tIns="0" rIns="16956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egoe Print" panose="02000600000000000000" pitchFamily="2" charset="0"/>
            </a:rPr>
            <a:t> Заключение.</a:t>
          </a:r>
          <a:endParaRPr lang="ru-RU" sz="1800" kern="1200" dirty="0">
            <a:latin typeface="Segoe Print" panose="02000600000000000000" pitchFamily="2" charset="0"/>
          </a:endParaRPr>
        </a:p>
      </dsp:txBody>
      <dsp:txXfrm>
        <a:off x="304480" y="6787736"/>
        <a:ext cx="6041579" cy="558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DEBC7-D1CD-40FE-8D47-569C75F96AD4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09855-942F-464A-A8DB-B689B59C0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09855-942F-464A-A8DB-B689B59C001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2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3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9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90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5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3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0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6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3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4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1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4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5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2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7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1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6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76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6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9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6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4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5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2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7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1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6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76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6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6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0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43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5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99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0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4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3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5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9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3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0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2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5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7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0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2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7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2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4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3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0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2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4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5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0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2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7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2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4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3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0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8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2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5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0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2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7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2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4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3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9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24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4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65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4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0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9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7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8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57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0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2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8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44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0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8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3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1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9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39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1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8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0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9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1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7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8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3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3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27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3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44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1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7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8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3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3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27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3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7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1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17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0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4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7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3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7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9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4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4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1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8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4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9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4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1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8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4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9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4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5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4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3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99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2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0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5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4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3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99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2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0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3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3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7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4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0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4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5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65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7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95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9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6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9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8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9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3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2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2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2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2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5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6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8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7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7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2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21.07.2019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7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www.instagram.com/ulibkasad25/" TargetMode="External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chart" Target="../charts/chart1.xml"/><Relationship Id="rId7" Type="http://schemas.openxmlformats.org/officeDocument/2006/relationships/image" Target="../media/image43.gif"/><Relationship Id="rId2" Type="http://schemas.openxmlformats.org/officeDocument/2006/relationships/hyperlink" Target="https://dou25podolsk.edumsko.ru/collective/pedagogical_collectiv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hyperlink" Target="https://dou25podolsk.edumsko.ru/collective/pedagogical_collectiv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3.xml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2.jpeg"/><Relationship Id="rId7" Type="http://schemas.openxmlformats.org/officeDocument/2006/relationships/slide" Target="slide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8.xml"/><Relationship Id="rId6" Type="http://schemas.openxmlformats.org/officeDocument/2006/relationships/hyperlink" Target="https://sites.google.com/site/metodickadou/" TargetMode="Externa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30.png"/><Relationship Id="rId5" Type="http://schemas.openxmlformats.org/officeDocument/2006/relationships/image" Target="../media/image53.png"/><Relationship Id="rId10" Type="http://schemas.openxmlformats.org/officeDocument/2006/relationships/slide" Target="slide3.xml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30.png"/><Relationship Id="rId4" Type="http://schemas.openxmlformats.org/officeDocument/2006/relationships/image" Target="../media/image62.jpe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mdou25ulibka@yandex.ru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hyperlink" Target="https://dou25podolsk.edumsko.ru/activity/additional_groups" TargetMode="External"/><Relationship Id="rId5" Type="http://schemas.openxmlformats.org/officeDocument/2006/relationships/image" Target="../media/image70.jpeg"/><Relationship Id="rId15" Type="http://schemas.openxmlformats.org/officeDocument/2006/relationships/image" Target="../media/image30.pn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5;&#1072;&#1096;&#1077;-&#1087;&#1086;&#1076;&#1084;&#1086;&#1089;&#1082;&#1086;&#1074;&#1100;&#1077;.&#1088;&#1092;/projects/?filter%5bUF_PR_NAME%5d=&amp;filter%5bUF_AUTHOR%5d=%D1%88%D0%B5%D1%81%D1%82%D0%BE%D0%B2%D0%B0&amp;SORT=UF_VOTES_COUNT|desc" TargetMode="External"/><Relationship Id="rId3" Type="http://schemas.openxmlformats.org/officeDocument/2006/relationships/image" Target="../media/image79.png"/><Relationship Id="rId7" Type="http://schemas.openxmlformats.org/officeDocument/2006/relationships/hyperlink" Target="http://m.tvpodolsk.ru/news/politics/poznavatelnyy-festival-4d-posetili-bolee-tysyachi-podolchan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time_continue=2&amp;v=Nol7ANLgsCU" TargetMode="External"/><Relationship Id="rId5" Type="http://schemas.openxmlformats.org/officeDocument/2006/relationships/hyperlink" Target="https://dou25podolsk.edumsko.ru/activity/innovation/post/536241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80.png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hyperlink" Target="https://sites.google.com/site/metodickadou/informacia/konkursy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dou25podolsk.edumsko.ru/activity/innovation" TargetMode="External"/><Relationship Id="rId5" Type="http://schemas.openxmlformats.org/officeDocument/2006/relationships/hyperlink" Target="https://dou25podolsk.edumsko.ru/activity/innovation/post/536781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85.png"/><Relationship Id="rId9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66.xml"/><Relationship Id="rId16" Type="http://schemas.openxmlformats.org/officeDocument/2006/relationships/slide" Target="slide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jpeg"/><Relationship Id="rId11" Type="http://schemas.openxmlformats.org/officeDocument/2006/relationships/image" Target="../media/image95.jpeg"/><Relationship Id="rId5" Type="http://schemas.openxmlformats.org/officeDocument/2006/relationships/image" Target="../media/image91.jpeg"/><Relationship Id="rId15" Type="http://schemas.openxmlformats.org/officeDocument/2006/relationships/image" Target="../media/image96.jpeg"/><Relationship Id="rId10" Type="http://schemas.openxmlformats.org/officeDocument/2006/relationships/hyperlink" Target="https://dou25podolsk.edumsko.ru/activity/innovation/post/468029" TargetMode="External"/><Relationship Id="rId4" Type="http://schemas.openxmlformats.org/officeDocument/2006/relationships/image" Target="../media/image90.jpeg"/><Relationship Id="rId9" Type="http://schemas.openxmlformats.org/officeDocument/2006/relationships/image" Target="../media/image94.jpeg"/><Relationship Id="rId14" Type="http://schemas.openxmlformats.org/officeDocument/2006/relationships/hyperlink" Target="https://dou25podolsk.edumsko.ru/activity/innovation/post/471712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12" Type="http://schemas.openxmlformats.org/officeDocument/2006/relationships/slide" Target="slide3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5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99.jpeg"/><Relationship Id="rId10" Type="http://schemas.openxmlformats.org/officeDocument/2006/relationships/image" Target="../media/image102.png"/><Relationship Id="rId4" Type="http://schemas.openxmlformats.org/officeDocument/2006/relationships/image" Target="../media/image98.jpeg"/><Relationship Id="rId9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30.png"/><Relationship Id="rId3" Type="http://schemas.openxmlformats.org/officeDocument/2006/relationships/image" Target="../media/image85.png"/><Relationship Id="rId7" Type="http://schemas.openxmlformats.org/officeDocument/2006/relationships/image" Target="../media/image105.png"/><Relationship Id="rId12" Type="http://schemas.openxmlformats.org/officeDocument/2006/relationships/slide" Target="slide3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7.xml"/><Relationship Id="rId6" Type="http://schemas.openxmlformats.org/officeDocument/2006/relationships/hyperlink" Target="https://dou25podolsk.edumsko.ru/" TargetMode="External"/><Relationship Id="rId11" Type="http://schemas.openxmlformats.org/officeDocument/2006/relationships/image" Target="../media/image109.png"/><Relationship Id="rId5" Type="http://schemas.openxmlformats.org/officeDocument/2006/relationships/hyperlink" Target="https://dou25podolsk.edumsko.ru/about/indicators" TargetMode="External"/><Relationship Id="rId10" Type="http://schemas.openxmlformats.org/officeDocument/2006/relationships/image" Target="../media/image108.png"/><Relationship Id="rId4" Type="http://schemas.openxmlformats.org/officeDocument/2006/relationships/hyperlink" Target="https://dou25podolsk.edumsko.ru/about/tour" TargetMode="External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rofile.php?id=100000896112895" TargetMode="External"/><Relationship Id="rId13" Type="http://schemas.openxmlformats.org/officeDocument/2006/relationships/image" Target="../media/image117.png"/><Relationship Id="rId18" Type="http://schemas.openxmlformats.org/officeDocument/2006/relationships/hyperlink" Target="https://vk.com/spravimsya_vmeste" TargetMode="External"/><Relationship Id="rId26" Type="http://schemas.openxmlformats.org/officeDocument/2006/relationships/image" Target="../media/image123.png"/><Relationship Id="rId3" Type="http://schemas.openxmlformats.org/officeDocument/2006/relationships/image" Target="../media/image111.png"/><Relationship Id="rId21" Type="http://schemas.openxmlformats.org/officeDocument/2006/relationships/image" Target="../media/image121.png"/><Relationship Id="rId7" Type="http://schemas.openxmlformats.org/officeDocument/2006/relationships/image" Target="../media/image113.png"/><Relationship Id="rId12" Type="http://schemas.openxmlformats.org/officeDocument/2006/relationships/image" Target="../media/image116.jpeg"/><Relationship Id="rId17" Type="http://schemas.openxmlformats.org/officeDocument/2006/relationships/hyperlink" Target="http://fokpodolsk.ru/" TargetMode="External"/><Relationship Id="rId25" Type="http://schemas.openxmlformats.org/officeDocument/2006/relationships/hyperlink" Target="http://cbspodolsk.ru/" TargetMode="External"/><Relationship Id="rId2" Type="http://schemas.openxmlformats.org/officeDocument/2006/relationships/image" Target="../media/image110.png"/><Relationship Id="rId16" Type="http://schemas.openxmlformats.org/officeDocument/2006/relationships/image" Target="../media/image119.png"/><Relationship Id="rId20" Type="http://schemas.openxmlformats.org/officeDocument/2006/relationships/hyperlink" Target="http://ryka-ob-ryky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15.png"/><Relationship Id="rId24" Type="http://schemas.openxmlformats.org/officeDocument/2006/relationships/image" Target="../media/image122.png"/><Relationship Id="rId5" Type="http://schemas.openxmlformats.org/officeDocument/2006/relationships/slide" Target="slide3.xml"/><Relationship Id="rId15" Type="http://schemas.openxmlformats.org/officeDocument/2006/relationships/image" Target="../media/image118.png"/><Relationship Id="rId23" Type="http://schemas.openxmlformats.org/officeDocument/2006/relationships/hyperlink" Target="http://www.dmsh2-podolsk.ru/" TargetMode="External"/><Relationship Id="rId10" Type="http://schemas.openxmlformats.org/officeDocument/2006/relationships/hyperlink" Target="https://vk.com/id525860028" TargetMode="External"/><Relationship Id="rId19" Type="http://schemas.openxmlformats.org/officeDocument/2006/relationships/image" Target="../media/image120.png"/><Relationship Id="rId4" Type="http://schemas.openxmlformats.org/officeDocument/2006/relationships/image" Target="../media/image112.png"/><Relationship Id="rId9" Type="http://schemas.openxmlformats.org/officeDocument/2006/relationships/image" Target="../media/image114.png"/><Relationship Id="rId14" Type="http://schemas.openxmlformats.org/officeDocument/2006/relationships/hyperlink" Target="http://www.podolskdojo.ru/" TargetMode="External"/><Relationship Id="rId22" Type="http://schemas.openxmlformats.org/officeDocument/2006/relationships/hyperlink" Target="https://gorod-geroev.ru/" TargetMode="External"/><Relationship Id="rId27" Type="http://schemas.openxmlformats.org/officeDocument/2006/relationships/hyperlink" Target="http://dubrovici.ru/?action=new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4.png"/><Relationship Id="rId7" Type="http://schemas.openxmlformats.org/officeDocument/2006/relationships/slide" Target="slide3.xml"/><Relationship Id="rId2" Type="http://schemas.openxmlformats.org/officeDocument/2006/relationships/hyperlink" Target="https://dou25podolsk.edumsko.ru/activity/consulting" TargetMode="Externa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" Target="slide3.xml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8.jpe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30.jpeg"/><Relationship Id="rId7" Type="http://schemas.openxmlformats.org/officeDocument/2006/relationships/image" Target="../media/image13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10" Type="http://schemas.openxmlformats.org/officeDocument/2006/relationships/image" Target="../media/image134.jpeg"/><Relationship Id="rId4" Type="http://schemas.microsoft.com/office/2007/relationships/hdphoto" Target="../media/hdphoto5.wdp"/><Relationship Id="rId9" Type="http://schemas.openxmlformats.org/officeDocument/2006/relationships/image" Target="../media/image1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1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slide" Target="slide3.xml"/><Relationship Id="rId7" Type="http://schemas.openxmlformats.org/officeDocument/2006/relationships/image" Target="../media/image14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30.png"/><Relationship Id="rId9" Type="http://schemas.openxmlformats.org/officeDocument/2006/relationships/image" Target="../media/image1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1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2.jpeg"/><Relationship Id="rId4" Type="http://schemas.openxmlformats.org/officeDocument/2006/relationships/image" Target="../media/image158.jpeg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DeSmCkmNK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3.xml"/><Relationship Id="rId5" Type="http://schemas.openxmlformats.org/officeDocument/2006/relationships/hyperlink" Target="http://podolsk-hram.ru/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hyperlink" Target="http://www.museum.ru/M45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odolskobr.edumsko.ru/contacts" TargetMode="External"/><Relationship Id="rId3" Type="http://schemas.openxmlformats.org/officeDocument/2006/relationships/hyperlink" Target="mailto:dsnezabudka21@yandex.ru" TargetMode="External"/><Relationship Id="rId7" Type="http://schemas.openxmlformats.org/officeDocument/2006/relationships/image" Target="../media/image28.png"/><Relationship Id="rId2" Type="http://schemas.openxmlformats.org/officeDocument/2006/relationships/hyperlink" Target="mailto:podolskobr@bk.ru" TargetMode="Externa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gif"/><Relationship Id="rId10" Type="http://schemas.openxmlformats.org/officeDocument/2006/relationships/slide" Target="slide3.xml"/><Relationship Id="rId4" Type="http://schemas.openxmlformats.org/officeDocument/2006/relationships/hyperlink" Target="mailto:mdou25ulibka@yandex.ru" TargetMode="External"/><Relationship Id="rId9" Type="http://schemas.openxmlformats.org/officeDocument/2006/relationships/hyperlink" Target="https://dou25podolsk.edumsko.ru/documents/right_documen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8" y="1669114"/>
            <a:ext cx="6408712" cy="48065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531746" y="139171"/>
            <a:ext cx="6080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Комитет по </a:t>
            </a: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образованию</a:t>
            </a:r>
          </a:p>
          <a:p>
            <a:pPr lvl="0" algn="ctr">
              <a:defRPr/>
            </a:pP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</a:t>
            </a:r>
            <a:r>
              <a:rPr lang="ru-RU" sz="2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Администрации</a:t>
            </a:r>
            <a:br>
              <a:rPr lang="ru-RU" sz="2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</a:br>
            <a:r>
              <a:rPr lang="ru-RU" sz="2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Городского округа Подольск </a:t>
            </a:r>
            <a:br>
              <a:rPr lang="ru-RU" sz="2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</a:br>
            <a:endParaRPr lang="ru-RU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849" y="34918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9596" y="2364222"/>
            <a:ext cx="4257295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Публичный доклад 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Муниципального дошкольного образовательного учреждения детского сада 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комбинированного </a:t>
            </a:r>
            <a:r>
              <a:rPr lang="ru-RU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вида  </a:t>
            </a:r>
          </a:p>
          <a:p>
            <a:pPr lvl="0" algn="ctr">
              <a:defRPr/>
            </a:pPr>
            <a:r>
              <a:rPr lang="ru-RU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№ 25  </a:t>
            </a:r>
            <a:r>
              <a:rPr lang="ru-RU" sz="32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«Улыбка</a:t>
            </a:r>
            <a:r>
              <a:rPr lang="ru-RU" sz="32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»</a:t>
            </a:r>
          </a:p>
          <a:p>
            <a:pPr lvl="0" algn="ctr">
              <a:defRPr/>
            </a:pP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2018-2019 </a:t>
            </a:r>
          </a:p>
          <a:p>
            <a:pPr lvl="0" algn="ctr">
              <a:defRPr/>
            </a:pP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учебный год.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2" descr="C:\Users\Дмитрий\Downloads\IMG_52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8" y="1271952"/>
            <a:ext cx="1431523" cy="144329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 l="6667" r="6667"/>
          <a:stretch>
            <a:fillRect/>
          </a:stretch>
        </p:blipFill>
        <p:spPr bwMode="auto">
          <a:xfrm>
            <a:off x="2168236" y="6097138"/>
            <a:ext cx="2480016" cy="1907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85" y="6365516"/>
            <a:ext cx="1601822" cy="1853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1" y="5364088"/>
            <a:ext cx="1640937" cy="2470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8565" y="8172230"/>
            <a:ext cx="7533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                 </a:t>
            </a:r>
            <a:r>
              <a:rPr lang="ru-RU" b="1" i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Заведующий</a:t>
            </a:r>
            <a:r>
              <a:rPr lang="ru-RU" sz="1400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  </a:t>
            </a:r>
            <a:r>
              <a:rPr lang="ru-RU" b="1" i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детским</a:t>
            </a:r>
            <a:r>
              <a:rPr lang="ru-RU" sz="1400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  </a:t>
            </a:r>
            <a:r>
              <a:rPr lang="ru-RU" b="1" i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садом</a:t>
            </a:r>
            <a:r>
              <a:rPr lang="ru-RU" sz="2400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endParaRPr lang="ru-RU" sz="2400" i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                                       </a:t>
            </a:r>
            <a:r>
              <a:rPr lang="ru-RU" b="1" i="1" kern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Эберлин</a:t>
            </a:r>
            <a:r>
              <a:rPr lang="ru-RU" sz="2400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b="1" i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Евгения</a:t>
            </a:r>
            <a:r>
              <a:rPr lang="ru-RU" sz="2400" i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b="1" i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Анатольевна</a:t>
            </a:r>
            <a:endParaRPr lang="ru-RU" sz="1600" b="1" i="1" kern="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8" y="1215857"/>
            <a:ext cx="1501332" cy="1555489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BC6"/>
              </a:clrFrom>
              <a:clrTo>
                <a:srgbClr val="FFFB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8" y="8172230"/>
            <a:ext cx="1720392" cy="668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98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75" y="49941"/>
            <a:ext cx="619037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Общая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характеристика  образовательной организации</a:t>
            </a: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383" y="1938223"/>
            <a:ext cx="70294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Рады представить Вашему вниманию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БОЛЬШОЙ МИР МАЛЕНЬКИХ ДЕТЕЙ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 стенах нашего детского сада!</a:t>
            </a:r>
            <a:endParaRPr lang="ru-RU" sz="1600" b="1" dirty="0" smtClean="0">
              <a:solidFill>
                <a:prstClr val="black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b="1" dirty="0" smtClean="0">
              <a:solidFill>
                <a:srgbClr val="FF8021">
                  <a:lumMod val="50000"/>
                </a:srgb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Такая атмосфера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формирует самоуважение  и уважение к окружающим!!!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0" y="424046"/>
            <a:ext cx="2645220" cy="151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485" y="2771800"/>
            <a:ext cx="67185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Где в приоритете особое отношение к детской системе ценностей.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Где взрослый для ребенка надежда и настоящая опора.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Где  желание, просьба, действие ребенка воспринимается в серьез.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Здесь с ним советуются, спрашивают его мнение.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Здесь он всегда участвует в выборе.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477" y="5220072"/>
            <a:ext cx="64845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Предлагаем Вам погрузиться в пространство возможностей "Университета детства". Современный дизайн и новейшие информационные технологии, благоприятная обстановка - все это формирует понимание того, что взрослые и дети находятся в уникальном детском саду "Улыбка". Это место, где дети действительно себя чувствуют счастливыми, т.к. здесь царит атмосфера творчества,  любви, заботы и внимания. Подробно изучить нашу деятельность Вы сможете пройдя по ссылкам в представленном материале, а так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же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Инстаграмм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53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40" y="8676456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88" y="8247092"/>
            <a:ext cx="1145823" cy="7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низ 3"/>
          <p:cNvSpPr/>
          <p:nvPr/>
        </p:nvSpPr>
        <p:spPr>
          <a:xfrm>
            <a:off x="1120650" y="287748"/>
            <a:ext cx="4493146" cy="790019"/>
          </a:xfrm>
          <a:prstGeom prst="ellipseRibbon">
            <a:avLst/>
          </a:prstGeom>
          <a:solidFill>
            <a:srgbClr val="FFC165"/>
          </a:solidFill>
          <a:ln w="25400" cap="flat" cmpd="sng" algn="ctr">
            <a:solidFill>
              <a:srgbClr val="FFC165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 panose="02000600000000000000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Концепция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430E05"/>
              </a:solidFill>
              <a:effectLst/>
              <a:uLnTx/>
              <a:uFillTx/>
              <a:latin typeface="Segoe Print" panose="02000600000000000000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развития</a:t>
            </a:r>
            <a:r>
              <a:rPr kumimoji="0" lang="en-US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 ДО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У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E3D0F1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79512" y="1092049"/>
            <a:ext cx="921702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</a:pP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В работе с детьми </a:t>
            </a:r>
            <a:r>
              <a:rPr lang="ru-RU" altLang="ru-RU" sz="1600" b="1" dirty="0" smtClean="0">
                <a:solidFill>
                  <a:srgbClr val="280F01"/>
                </a:solidFill>
                <a:latin typeface="Segoe Print" panose="02000600000000000000" pitchFamily="2" charset="0"/>
              </a:rPr>
              <a:t>реализовывать </a:t>
            </a: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</a:pPr>
            <a:r>
              <a:rPr lang="ru-RU" altLang="ru-RU" sz="1600" b="1" dirty="0" smtClean="0">
                <a:solidFill>
                  <a:srgbClr val="280F01"/>
                </a:solidFill>
                <a:latin typeface="Segoe Print" panose="02000600000000000000" pitchFamily="2" charset="0"/>
              </a:rPr>
              <a:t>индивидуальный</a:t>
            </a: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, комплексный </a:t>
            </a:r>
            <a:r>
              <a:rPr lang="ru-RU" altLang="ru-RU" sz="1600" b="1" dirty="0" smtClean="0">
                <a:solidFill>
                  <a:srgbClr val="280F01"/>
                </a:solidFill>
                <a:latin typeface="Segoe Print" panose="02000600000000000000" pitchFamily="2" charset="0"/>
              </a:rPr>
              <a:t>и </a:t>
            </a: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дифференцированный </a:t>
            </a:r>
            <a:r>
              <a:rPr lang="ru-RU" altLang="ru-RU" sz="1600" b="1" dirty="0" smtClean="0">
                <a:solidFill>
                  <a:srgbClr val="280F01"/>
                </a:solidFill>
                <a:latin typeface="Segoe Print" panose="02000600000000000000" pitchFamily="2" charset="0"/>
              </a:rPr>
              <a:t>подходы</a:t>
            </a:r>
            <a:endParaRPr lang="ru-RU" altLang="ru-RU" sz="1600" b="1" dirty="0">
              <a:solidFill>
                <a:srgbClr val="280F01"/>
              </a:solidFill>
              <a:latin typeface="Segoe Print" panose="02000600000000000000" pitchFamily="2" charset="0"/>
            </a:endParaRP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</a:pPr>
            <a:r>
              <a:rPr lang="en-US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 </a:t>
            </a: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с учетом </a:t>
            </a:r>
            <a:endParaRPr lang="ru-RU" altLang="ru-RU" sz="1600" b="1" dirty="0" smtClean="0">
              <a:solidFill>
                <a:srgbClr val="280F01"/>
              </a:solidFill>
              <a:latin typeface="Segoe Print" panose="02000600000000000000" pitchFamily="2" charset="0"/>
            </a:endParaRP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</a:pPr>
            <a:r>
              <a:rPr lang="en-US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 </a:t>
            </a:r>
            <a:r>
              <a:rPr lang="ru-RU" altLang="ru-RU" sz="1600" b="1" dirty="0" smtClean="0">
                <a:solidFill>
                  <a:srgbClr val="280F01"/>
                </a:solidFill>
                <a:latin typeface="Segoe Print" panose="02000600000000000000" pitchFamily="2" charset="0"/>
              </a:rPr>
              <a:t>возрастных, личностных </a:t>
            </a: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особенностей </a:t>
            </a: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</a:pPr>
            <a:r>
              <a:rPr lang="ru-RU" altLang="ru-RU" sz="1600" b="1" dirty="0">
                <a:solidFill>
                  <a:srgbClr val="280F01"/>
                </a:solidFill>
                <a:latin typeface="Segoe Print" panose="02000600000000000000" pitchFamily="2" charset="0"/>
              </a:rPr>
              <a:t>и потенциальных возможностей воспитанников.</a:t>
            </a:r>
          </a:p>
        </p:txBody>
      </p:sp>
      <p:sp useBgFill="1">
        <p:nvSpPr>
          <p:cNvPr id="7" name="Скругленный прямоугольник 6"/>
          <p:cNvSpPr/>
          <p:nvPr/>
        </p:nvSpPr>
        <p:spPr>
          <a:xfrm>
            <a:off x="3104964" y="3707565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3104964" y="4649732"/>
            <a:ext cx="108211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430E05"/>
                </a:solidFill>
              </a:rPr>
              <a:t>428</a:t>
            </a:r>
            <a:endParaRPr lang="ru-RU" dirty="0">
              <a:solidFill>
                <a:srgbClr val="430E05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2276872" y="2598238"/>
            <a:ext cx="2736304" cy="795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43519" y="2612465"/>
            <a:ext cx="397437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2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30E0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Численность </a:t>
            </a:r>
            <a:r>
              <a:rPr lang="ru-RU" sz="1600" b="1" dirty="0" smtClean="0">
                <a:solidFill>
                  <a:srgbClr val="430E0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обучающихся</a:t>
            </a:r>
          </a:p>
          <a:p>
            <a:pPr algn="ctr">
              <a:lnSpc>
                <a:spcPts val="192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430E0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430E0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430E0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реализуемым программам </a:t>
            </a:r>
            <a:endParaRPr lang="ru-RU" b="1" dirty="0">
              <a:solidFill>
                <a:srgbClr val="430E05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9142" y="3369011"/>
            <a:ext cx="1712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01.09.2018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15662" y="3810931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403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68621" y="4283629"/>
            <a:ext cx="1757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01.09.2019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50095" y="5395446"/>
            <a:ext cx="15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 них:</a:t>
            </a:r>
            <a:endParaRPr lang="ru-RU" dirty="0"/>
          </a:p>
        </p:txBody>
      </p:sp>
      <p:sp useBgFill="1">
        <p:nvSpPr>
          <p:cNvPr id="17" name="Скругленный прямоугольник 16"/>
          <p:cNvSpPr/>
          <p:nvPr/>
        </p:nvSpPr>
        <p:spPr>
          <a:xfrm>
            <a:off x="937622" y="5840771"/>
            <a:ext cx="62636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94492" y="6313718"/>
            <a:ext cx="1959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 компенсирующей направленности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  <a:endParaRPr lang="ru-RU" sz="1400" b="1" dirty="0">
              <a:solidFill>
                <a:srgbClr val="430E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33570" y="6365842"/>
            <a:ext cx="1959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 логопедической  направленности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  <a:endParaRPr lang="ru-RU" sz="1400" b="1" dirty="0">
              <a:solidFill>
                <a:srgbClr val="430E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1272" y="6365842"/>
            <a:ext cx="1959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 общеразвивающей  направленности</a:t>
            </a:r>
            <a:endParaRPr lang="ru-RU" sz="1400" b="1" dirty="0">
              <a:solidFill>
                <a:srgbClr val="430E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593" y="6355832"/>
            <a:ext cx="19595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  в группах ГКП</a:t>
            </a:r>
          </a:p>
          <a:p>
            <a:pPr algn="ctr"/>
            <a:endParaRPr lang="ru-RU" sz="1400" b="1" dirty="0">
              <a:solidFill>
                <a:srgbClr val="430E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solidFill>
                <a:srgbClr val="430E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6" name="Скругленный прямоугольник 25"/>
          <p:cNvSpPr/>
          <p:nvPr/>
        </p:nvSpPr>
        <p:spPr>
          <a:xfrm>
            <a:off x="2510702" y="5857587"/>
            <a:ext cx="62636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101</a:t>
            </a:r>
            <a:endParaRPr lang="ru-RU" dirty="0"/>
          </a:p>
        </p:txBody>
      </p:sp>
      <p:sp useBgFill="1">
        <p:nvSpPr>
          <p:cNvPr id="27" name="Скругленный прямоугольник 26"/>
          <p:cNvSpPr/>
          <p:nvPr/>
        </p:nvSpPr>
        <p:spPr>
          <a:xfrm>
            <a:off x="4187769" y="5857587"/>
            <a:ext cx="62636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247</a:t>
            </a:r>
            <a:endParaRPr lang="ru-RU" dirty="0"/>
          </a:p>
        </p:txBody>
      </p:sp>
      <p:sp useBgFill="1">
        <p:nvSpPr>
          <p:cNvPr id="28" name="Скругленный прямоугольник 27"/>
          <p:cNvSpPr/>
          <p:nvPr/>
        </p:nvSpPr>
        <p:spPr>
          <a:xfrm>
            <a:off x="5426767" y="5857587"/>
            <a:ext cx="62636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60</a:t>
            </a:r>
            <a:endParaRPr lang="ru-RU" dirty="0"/>
          </a:p>
        </p:txBody>
      </p:sp>
      <p:sp useBgFill="1">
        <p:nvSpPr>
          <p:cNvPr id="29" name="Скругленный прямоугольник 28"/>
          <p:cNvSpPr/>
          <p:nvPr/>
        </p:nvSpPr>
        <p:spPr>
          <a:xfrm>
            <a:off x="2118021" y="7525383"/>
            <a:ext cx="850599" cy="601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38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ТНР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>
          <a:xfrm>
            <a:off x="733652" y="7525383"/>
            <a:ext cx="853790" cy="508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>
          <a:xfrm>
            <a:off x="338633" y="8047786"/>
            <a:ext cx="821914" cy="628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НОДА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2" name="Скругленный прямоугольник 31"/>
          <p:cNvSpPr/>
          <p:nvPr/>
        </p:nvSpPr>
        <p:spPr>
          <a:xfrm>
            <a:off x="1187501" y="8062219"/>
            <a:ext cx="843764" cy="61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Аутизм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>
          <a:xfrm>
            <a:off x="2939142" y="7525383"/>
            <a:ext cx="856162" cy="581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63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ФФН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>
          <a:xfrm>
            <a:off x="5013176" y="7524328"/>
            <a:ext cx="827183" cy="60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4</a:t>
            </a:r>
            <a:r>
              <a:rPr lang="ru-RU" sz="1100" b="1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Дети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2-3 года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 useBgFill="1">
        <p:nvSpPr>
          <p:cNvPr id="35" name="Скругленный прямоугольник 34"/>
          <p:cNvSpPr/>
          <p:nvPr/>
        </p:nvSpPr>
        <p:spPr>
          <a:xfrm>
            <a:off x="5875984" y="7525383"/>
            <a:ext cx="865383" cy="60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2</a:t>
            </a:r>
            <a:r>
              <a:rPr lang="ru-RU" sz="1100" b="1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Дети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 3-4 года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pic>
        <p:nvPicPr>
          <p:cNvPr id="36" name="Picture 2" descr="C:\Users\Дмитрий\Downloads\IMG_93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11088"/>
          <a:stretch/>
        </p:blipFill>
        <p:spPr bwMode="auto">
          <a:xfrm>
            <a:off x="937622" y="3552165"/>
            <a:ext cx="1820613" cy="2057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16386" name="Picture 2" descr="C:\Users\Дмитрий\Downloads\82ab1443-b968-4788-9411-55e89ae6ac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81" y="3538287"/>
            <a:ext cx="1553717" cy="2071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2150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30" y="8596381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0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0" y="107504"/>
            <a:ext cx="655272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нашем университете детства из всего многообразия методов и средств  объединено все лучшее, что сейчас предлагают родительской общественности в сфере раннего и дошкольного развития и образования. Группы детского сада живут в одинаковых условиях. Но в этих «одинаковых» группах работают разные люди. Они имеют право оставаться разными, самими собой, находить свой интерес и раскрываться так, как они хотят. И дети разные, и активность родителей разная. Потому каждая группа имеет свою историю и свой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образ. А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каждый работающий в нашем детском саду педагог меняет общее пространство, и создаёт или перестраивает под себя пространство своей непосредственной деятельности, в зависимости от актуальных целей, личных идей и современных подходов.</a:t>
            </a:r>
            <a:endParaRPr lang="ru-RU" b="1" dirty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Calibri"/>
            </a:endParaRPr>
          </a:p>
          <a:p>
            <a:pPr lvl="0" algn="ctr"/>
            <a:endParaRPr lang="ru-RU" sz="1600" b="1" dirty="0">
              <a:solidFill>
                <a:srgbClr val="003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9052" y="29217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Кадровый потенциал</a:t>
            </a:r>
            <a:endParaRPr lang="ru-RU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11283" r="21880" b="10558"/>
          <a:stretch/>
        </p:blipFill>
        <p:spPr bwMode="auto">
          <a:xfrm>
            <a:off x="4543266" y="912413"/>
            <a:ext cx="2091947" cy="1481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5" name="Picture 6" descr="C:\Users\Дмитрий\Downloads\DSC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38" y="894792"/>
            <a:ext cx="1912421" cy="1468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15363" name="Picture 3" descr="C:\Users\Дмитрий\Downloads\IMG_6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6836"/>
            <a:ext cx="1916832" cy="1916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1026" name="Picture 2" descr="C:\Users\Дмитрий\Downloads\IMG_59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59" y="6303094"/>
            <a:ext cx="1944216" cy="1458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1027" name="Picture 3" descr="C:\Users\Дмитрий\Downloads\IMG_59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4" y="6332045"/>
            <a:ext cx="1944216" cy="1458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/>
        </p:spPr>
      </p:pic>
      <p:pic>
        <p:nvPicPr>
          <p:cNvPr id="2050" name="Picture 2" descr="C:\Users\Дмитрий\Desktop\публичный доклад\1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0" y="6537756"/>
            <a:ext cx="1241198" cy="12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05" y="8604448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8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8079" y="7452320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938" y="426368"/>
            <a:ext cx="6624883" cy="341632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Учреждение полностью  укомплектовано педагогическими кадрами и кадрами обслуживающего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персонала: </a:t>
            </a:r>
            <a:endParaRPr lang="ru-RU" dirty="0" smtClean="0">
              <a:solidFill>
                <a:srgbClr val="430E05"/>
              </a:solidFill>
              <a:latin typeface="Segoe Print" panose="02000600000000000000" pitchFamily="2" charset="0"/>
              <a:hlinkClick r:id="rId2"/>
            </a:endParaRPr>
          </a:p>
          <a:p>
            <a:pPr algn="ctr"/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Педагогов – 31 человек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 </a:t>
            </a:r>
            <a:endParaRPr lang="ru-RU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Из 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них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: </a:t>
            </a:r>
            <a:endParaRPr lang="ru-RU" dirty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Старший воспитатель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1чел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Воспитатели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21 чел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Учителя-логопеды 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3 чел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Музыкальные руководители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2чел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Инструктора 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по физической культуре 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3 чел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Педагог-психолог – 1 чел.</a:t>
            </a:r>
          </a:p>
          <a:p>
            <a:pPr algn="ctr"/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Младшие воспитатели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–  16 человек</a:t>
            </a:r>
            <a:endParaRPr lang="ru-RU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56256344"/>
              </p:ext>
            </p:extLst>
          </p:nvPr>
        </p:nvGraphicFramePr>
        <p:xfrm>
          <a:off x="1242668" y="4266318"/>
          <a:ext cx="5508104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04" y="0"/>
            <a:ext cx="28717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митрий\Desktop\публичный доклад\фото\света\IMG_20181017_133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29" y="6804248"/>
            <a:ext cx="2943623" cy="209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Дмитрий\Desktop\публичный доклад\фото\света\IMG-20190116-WA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0" y="4792782"/>
            <a:ext cx="1746687" cy="2328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Дмитрий\Desktop\публичный доклад\studen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9" y="7121698"/>
            <a:ext cx="1905000" cy="1905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52" y="8665261"/>
            <a:ext cx="1589469" cy="25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>
            <a:hlinkClick r:id="rId2"/>
          </p:cNvPr>
          <p:cNvSpPr/>
          <p:nvPr/>
        </p:nvSpPr>
        <p:spPr>
          <a:xfrm>
            <a:off x="551059" y="3842688"/>
            <a:ext cx="576064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Подробная  информация  на сайте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775" y="569016"/>
            <a:ext cx="2903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педагогов: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7501" y="2089767"/>
            <a:ext cx="5616624" cy="3139321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Категория  на 29.05.2019г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812613426"/>
              </p:ext>
            </p:extLst>
          </p:nvPr>
        </p:nvGraphicFramePr>
        <p:xfrm>
          <a:off x="1108261" y="4932040"/>
          <a:ext cx="5215864" cy="346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143294"/>
              </p:ext>
            </p:extLst>
          </p:nvPr>
        </p:nvGraphicFramePr>
        <p:xfrm>
          <a:off x="1378289" y="2555776"/>
          <a:ext cx="4428495" cy="2517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5"/>
                <a:gridCol w="1476165"/>
                <a:gridCol w="1476165"/>
              </a:tblGrid>
              <a:tr h="41688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41688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высшая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/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 категории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</a:tr>
              <a:tr h="7390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соответствие должности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AutoShape 6" descr="Картинки по запросу эмблема пед колледжа москва, серпух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артинки по запросу эмблема пед колледжа москва, серпух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 b="10703"/>
          <a:stretch/>
        </p:blipFill>
        <p:spPr bwMode="auto">
          <a:xfrm>
            <a:off x="3717032" y="312738"/>
            <a:ext cx="2408303" cy="150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Скругленный прямоугольник 10">
            <a:hlinkClick r:id="rId4"/>
          </p:cNvPr>
          <p:cNvSpPr/>
          <p:nvPr/>
        </p:nvSpPr>
        <p:spPr>
          <a:xfrm>
            <a:off x="1559746" y="8652102"/>
            <a:ext cx="2974249" cy="349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+mj-lt"/>
              </a:rPr>
              <a:t>Подробная информация о работниках ДОУ на сайте</a:t>
            </a:r>
            <a:endParaRPr lang="ru-RU" sz="1200" b="1" dirty="0">
              <a:latin typeface="+mj-lt"/>
            </a:endParaRPr>
          </a:p>
        </p:txBody>
      </p:sp>
      <p:pic>
        <p:nvPicPr>
          <p:cNvPr id="1843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8694603"/>
            <a:ext cx="1944217" cy="30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9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Дмитрий\Desktop\публичный доклад\фото\семинары\Думенко БОС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1031" b="1804"/>
          <a:stretch/>
        </p:blipFill>
        <p:spPr bwMode="auto">
          <a:xfrm>
            <a:off x="3744667" y="1901112"/>
            <a:ext cx="1855539" cy="211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30E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1129" y="634768"/>
            <a:ext cx="6899129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Профессиональный </a:t>
            </a:r>
            <a:r>
              <a:rPr lang="ru-RU" sz="1400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стандарт </a:t>
            </a:r>
            <a:r>
              <a:rPr lang="ru-RU" sz="1400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педагога ориентирует на овладение высоким уровнем </a:t>
            </a:r>
            <a:r>
              <a:rPr lang="ru-RU" sz="1400" kern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сформированности</a:t>
            </a:r>
            <a:r>
              <a:rPr lang="ru-RU" sz="1400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</a:t>
            </a:r>
            <a:r>
              <a:rPr lang="ru-RU" sz="1400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профессиональных </a:t>
            </a:r>
            <a:r>
              <a:rPr lang="ru-RU" sz="1400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компетенций. Поэтому современные педагоги уделяют большое внимание самообразованию и саморазвитию: </a:t>
            </a:r>
            <a:endParaRPr lang="ru-RU" sz="12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0" name="Picture 2" descr="C:\Users\Дмитрий\Downloads\IMG_6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1843724"/>
            <a:ext cx="241909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0190" y="4336830"/>
            <a:ext cx="614473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Учитель -логопед Седова Людмила Васильевна и педагог - психолог Думенко Дарья Николаевна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прошли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обучение на Семинаре «Аппаратно-программные комплексы на основе технологии функционального </a:t>
            </a:r>
            <a:r>
              <a:rPr lang="ru-RU" sz="1400" dirty="0" err="1">
                <a:solidFill>
                  <a:srgbClr val="430E05"/>
                </a:solidFill>
                <a:latin typeface="Segoe Print" panose="02000600000000000000" pitchFamily="2" charset="0"/>
              </a:rPr>
              <a:t>биоуправления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 с биологической обратной связью (БОС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).</a:t>
            </a:r>
          </a:p>
          <a:p>
            <a:pPr algn="ctr"/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Теперь успешно применяют эту технологию в работе с детьми, которых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требуется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обучить контролировать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и целенаправленно изменять течение нарушенных физиологических функций,  участвующих в процессе </a:t>
            </a:r>
            <a:r>
              <a:rPr lang="ru-RU" sz="1400" dirty="0" err="1">
                <a:solidFill>
                  <a:srgbClr val="430E05"/>
                </a:solidFill>
                <a:latin typeface="Segoe Print" panose="02000600000000000000" pitchFamily="2" charset="0"/>
              </a:rPr>
              <a:t>речеобразования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 (дыхание, мышечный тонус, психоэмоциональное состояние).</a:t>
            </a:r>
          </a:p>
          <a:p>
            <a:pPr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Дошкольникам с ОВЗ требуется особая помощь в преодолении тех проблем, с которыми им приходится сталкиваться при обучении и общении с окружающими. </a:t>
            </a:r>
          </a:p>
          <a:p>
            <a:pPr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Использование метода функционального </a:t>
            </a:r>
            <a:r>
              <a:rPr lang="ru-RU" sz="1400" dirty="0" err="1">
                <a:solidFill>
                  <a:srgbClr val="430E05"/>
                </a:solidFill>
                <a:latin typeface="Segoe Print" panose="02000600000000000000" pitchFamily="2" charset="0"/>
              </a:rPr>
              <a:t>биоуправления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, позволяет проводить с детьми психопрофилактическую и коррекционную работу. </a:t>
            </a:r>
          </a:p>
          <a:p>
            <a:pPr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Психопрофилактическая работа позволяет обеспечить максимально благоприятные условия для развития ребёнка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592" y="129357"/>
            <a:ext cx="644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педагогов.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2969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49" y="8604448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9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56" y="83953"/>
            <a:ext cx="6525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педагогов.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8352" y="539552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Segoe Print" panose="02000600000000000000" pitchFamily="2" charset="0"/>
              </a:rPr>
              <a:t>Музыкальные руководители Волкова Е. В. и Смирнова А.В. прошли курс обучения на семинаре – практикуме Кустовой Л.А. по детскому танцу Танцкласс на тему «Русский танец»</a:t>
            </a:r>
            <a:endParaRPr lang="ru-RU" sz="1400" dirty="0">
              <a:latin typeface="Segoe Print" panose="02000600000000000000" pitchFamily="2" charset="0"/>
            </a:endParaRPr>
          </a:p>
        </p:txBody>
      </p:sp>
      <p:pic>
        <p:nvPicPr>
          <p:cNvPr id="5122" name="Picture 2" descr="C:\Users\Дмитрий\Downloads\77a6e748-ce6a-485b-b701-7bf9413788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9" y="410648"/>
            <a:ext cx="1839894" cy="245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Дмитрий\Downloads\27c4ad35-b66b-4be2-bf3f-e240fddccf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91" y="2804206"/>
            <a:ext cx="2626453" cy="1969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Дмитрий\Downloads\IMG_6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4" y="5750590"/>
            <a:ext cx="273630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3455166" y="5134123"/>
            <a:ext cx="27363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Педагоги Рыбалка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М.С. и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Думенко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Д.Н. посетили VII Ежегодную Всероссийскую Научно-Практическую конференцию «Технология эффективной социализации детей в образовательной организации. Теория и практика».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173" y="7596336"/>
            <a:ext cx="2950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Овладели технологиями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</a:rPr>
              <a:t>эффективной социализации и новыми подходами  развития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детей дошкольного возраста.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707" y="3024266"/>
            <a:ext cx="30505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В настоящее время в образовании на первое место выходит задача воспитания самоопределяющейся и саморазвивающейся личности. Именно поэтому педагогам важно осваивать и внедрять технологии социализации ребенка, которые наилучшим образом способствуют решению этой задачи.</a:t>
            </a:r>
            <a:endParaRPr lang="ru-RU" sz="1400" dirty="0">
              <a:latin typeface="Segoe Print" panose="020006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79" y="1896365"/>
            <a:ext cx="1545659" cy="112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30" y="8754239"/>
            <a:ext cx="1987475" cy="31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4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40" y="154251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педагогов.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640" y="1224978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На городском методическом объединении музыкальных руководителей</a:t>
            </a:r>
          </a:p>
          <a:p>
            <a:pPr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«Мониторинг и педагогическая диагностика как способ оценки индивидуального развития детей в ДОУ»</a:t>
            </a:r>
          </a:p>
        </p:txBody>
      </p:sp>
      <p:pic>
        <p:nvPicPr>
          <p:cNvPr id="6146" name="Picture 2" descr="C:\Users\Дмитрий\Desktop\публичный доклад\Юг\1\IMG_20180921_101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73" y="4403179"/>
            <a:ext cx="2070084" cy="2760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Дмитрий\Desktop\публичный доклад\Юг\1\IMG_20180921_102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4" y="2548417"/>
            <a:ext cx="36484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1323744" y="525992"/>
            <a:ext cx="457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опыт регулярно представляется: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720" y="64442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3877" y="5536267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Мастер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класс Волковой Е.В. </a:t>
            </a:r>
            <a:r>
              <a:rPr lang="ru-RU" sz="1400" b="1" kern="1800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«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Использование музыкально-дидактических игр при мониторинге</a:t>
            </a:r>
            <a:r>
              <a:rPr lang="ru-RU" sz="1400" b="1" kern="1800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 освоения детьми подготовительной к школе группы, образовательной области «Художественно- эстетическое развитие» раздел «Музыка»»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74023" y="2548417"/>
            <a:ext cx="24988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Мастер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класс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Смирновой А.В. </a:t>
            </a:r>
            <a:r>
              <a:rPr lang="ru-RU" sz="1400" b="1" kern="1800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«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Использование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артикуляционной  и дыхательной гимнастики на музыкальных занятиях с детьми с ОВЗ»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6148" name="Picture 4" descr="C:\Users\Дмитрий\Desktop\публичный доклад\картинки-книг-1-150x1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56" y="633911"/>
            <a:ext cx="1182134" cy="11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hlinkClick r:id="rId6"/>
          </p:cNvPr>
          <p:cNvSpPr/>
          <p:nvPr/>
        </p:nvSpPr>
        <p:spPr>
          <a:xfrm>
            <a:off x="843558" y="7668344"/>
            <a:ext cx="21465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Сайт ИМЦ </a:t>
            </a:r>
          </a:p>
          <a:p>
            <a:pPr algn="ctr"/>
            <a:r>
              <a:rPr lang="ru-RU" dirty="0" err="1" smtClean="0"/>
              <a:t>Г.о</a:t>
            </a:r>
            <a:r>
              <a:rPr lang="ru-RU" dirty="0" smtClean="0"/>
              <a:t>. Подольск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96620" y="7578333"/>
            <a:ext cx="3389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Simplified Arabic" panose="02010000000000000000" pitchFamily="2" charset="-78"/>
              </a:rPr>
              <a:t>Организация педагогических мероприятий проводится под руководством и при поддержке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Simplified Arabic" panose="02010000000000000000" pitchFamily="2" charset="-78"/>
              </a:rPr>
              <a:t>ИМЦ Городского округа Подольск</a:t>
            </a:r>
            <a:endParaRPr lang="ru-RU" sz="1200" b="1" dirty="0">
              <a:solidFill>
                <a:srgbClr val="430E05"/>
              </a:solidFill>
              <a:latin typeface="Segoe Print" panose="02000600000000000000" pitchFamily="2" charset="0"/>
              <a:cs typeface="Simplified Arabic" panose="02010000000000000000" pitchFamily="2" charset="-78"/>
            </a:endParaRPr>
          </a:p>
        </p:txBody>
      </p:sp>
      <p:pic>
        <p:nvPicPr>
          <p:cNvPr id="1638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44" y="8752910"/>
            <a:ext cx="2159992" cy="34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5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8395"/>
              </a:clrFrom>
              <a:clrTo>
                <a:srgbClr val="EC8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7" y="2195736"/>
            <a:ext cx="1637379" cy="1091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47" y="4633260"/>
            <a:ext cx="3111208" cy="206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4" y="-5514"/>
            <a:ext cx="64801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7478" y="427874"/>
            <a:ext cx="4226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опыт регулярно представляется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281" y="914640"/>
            <a:ext cx="4103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На Региональном семинаре</a:t>
            </a:r>
            <a:endParaRPr lang="ru-RU" sz="1600" dirty="0">
              <a:solidFill>
                <a:srgbClr val="430E05"/>
              </a:solidFill>
              <a:latin typeface="Segoe Print" panose="02000600000000000000" pitchFamily="2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для старших воспитателей, </a:t>
            </a:r>
          </a:p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заместителей заведующих по ВМР</a:t>
            </a:r>
            <a:endParaRPr lang="ru-RU" sz="1600" dirty="0">
              <a:solidFill>
                <a:srgbClr val="430E05"/>
              </a:solidFill>
              <a:latin typeface="Segoe Print" panose="02000600000000000000" pitchFamily="2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и инструкторов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по</a:t>
            </a:r>
          </a:p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физической культуре (плаванию) ДОО</a:t>
            </a:r>
            <a:endParaRPr lang="ru-RU" sz="1600" dirty="0">
              <a:solidFill>
                <a:srgbClr val="430E05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pic>
        <p:nvPicPr>
          <p:cNvPr id="7171" name="Picture 3" descr="C:\Users\Дмитрий\Desktop\публичный доклад\картинки-книг-1-150x1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" y="5395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9215" y="3385816"/>
            <a:ext cx="3429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Роль плавания</a:t>
            </a:r>
          </a:p>
          <a:p>
            <a:pPr lvl="0"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 в социализации детей с ОВЗ </a:t>
            </a:r>
          </a:p>
          <a:p>
            <a:pPr lvl="0"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в условиях детского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сада. </a:t>
            </a:r>
          </a:p>
          <a:p>
            <a:pPr lvl="0"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Старший воспитатель </a:t>
            </a:r>
          </a:p>
          <a:p>
            <a:pPr lvl="0"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itchFamily="18" charset="0"/>
              </a:rPr>
              <a:t>Думенко С.В.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pic>
        <p:nvPicPr>
          <p:cNvPr id="12" name="Рисунок 11" descr="Screenshot_20190316_112831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tretch>
            <a:fillRect/>
          </a:stretch>
        </p:blipFill>
        <p:spPr>
          <a:xfrm>
            <a:off x="3108650" y="6812950"/>
            <a:ext cx="3550503" cy="164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Дмитрий\Desktop\публичный доклад\фото\света\DSC_33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26" y="2357175"/>
            <a:ext cx="3080592" cy="226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0190307_095206.jp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rcRect l="15000" r="10801" b="12201"/>
          <a:stretch>
            <a:fillRect/>
          </a:stretch>
        </p:blipFill>
        <p:spPr>
          <a:xfrm>
            <a:off x="549702" y="4572000"/>
            <a:ext cx="2194110" cy="3434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4237903" y="5354796"/>
            <a:ext cx="1688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Инструктор по плаванию 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Безрученко Н.А.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91" y="8145106"/>
            <a:ext cx="4509988" cy="9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37" y="8454000"/>
            <a:ext cx="1868370" cy="29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17" y="8189300"/>
            <a:ext cx="4509988" cy="9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3" y="56278"/>
            <a:ext cx="64801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8003" y="471745"/>
            <a:ext cx="4680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опыт регулярно представляется:</a:t>
            </a:r>
          </a:p>
        </p:txBody>
      </p:sp>
      <p:pic>
        <p:nvPicPr>
          <p:cNvPr id="2050" name="Picture 2" descr="C:\Users\Дмитрий\Desktop\публичный доклад\фото\света\IMG-20181109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6" y="1139304"/>
            <a:ext cx="1887171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Дмитрий\Desktop\публичный доклад\фото\света\IMG-20181109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4" y="2191294"/>
            <a:ext cx="1821486" cy="242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Дмитрий\Desktop\публичный доклад\фото\света\IMG-20190118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" y="5477865"/>
            <a:ext cx="2179862" cy="1634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2505412" y="1187625"/>
            <a:ext cx="222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На практических семинарах для педагогов ДОУ.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28" y="4762614"/>
            <a:ext cx="1949059" cy="1462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476" y="3303109"/>
            <a:ext cx="2131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Современные подходы в формировании связной речи посредством развития мелкой моторики у детей дошкольного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возраста.</a:t>
            </a:r>
          </a:p>
          <a:p>
            <a:pPr algn="ctr"/>
            <a:r>
              <a:rPr lang="ru-RU" sz="1400" b="1" i="0" dirty="0" smtClean="0">
                <a:solidFill>
                  <a:srgbClr val="430E05"/>
                </a:solidFill>
                <a:effectLst/>
                <a:latin typeface="Segoe Print" panose="02000600000000000000" pitchFamily="2" charset="0"/>
              </a:rPr>
              <a:t>Седова Л.В.</a:t>
            </a:r>
            <a:endParaRPr lang="ru-RU" sz="1400" b="1" i="0" dirty="0">
              <a:solidFill>
                <a:srgbClr val="430E05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3280" y="2909256"/>
            <a:ext cx="2335539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Обновление современной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развивающей среды, в рамках инновационной работы по программе 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«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Вдохновение».</a:t>
            </a:r>
          </a:p>
          <a:p>
            <a:pPr algn="ctr">
              <a:spcAft>
                <a:spcPts val="1000"/>
              </a:spcAft>
            </a:pPr>
            <a:r>
              <a:rPr lang="ru-RU" sz="1400" b="1" dirty="0" err="1" smtClean="0">
                <a:solidFill>
                  <a:srgbClr val="430E05"/>
                </a:solidFill>
                <a:effectLst/>
                <a:latin typeface="Segoe Print" panose="02000600000000000000" pitchFamily="2" charset="0"/>
                <a:ea typeface="Calibri"/>
                <a:cs typeface="Times New Roman"/>
              </a:rPr>
              <a:t>Астафурова</a:t>
            </a:r>
            <a:r>
              <a:rPr lang="ru-RU" sz="1400" b="1" dirty="0" smtClean="0">
                <a:solidFill>
                  <a:srgbClr val="430E05"/>
                </a:solidFill>
                <a:effectLst/>
                <a:latin typeface="Segoe Print" panose="02000600000000000000" pitchFamily="2" charset="0"/>
                <a:ea typeface="Calibri"/>
                <a:cs typeface="Times New Roman"/>
              </a:rPr>
              <a:t> Н.А.</a:t>
            </a:r>
            <a:endParaRPr lang="ru-RU" sz="1400" b="1" dirty="0">
              <a:solidFill>
                <a:srgbClr val="430E05"/>
              </a:solidFill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0413" y="4816187"/>
            <a:ext cx="2172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</a:rPr>
              <a:t>Игры которые лечат   «развитие эмоционального интеллекта у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</a:rPr>
              <a:t>детей посредством театрализованной деятельности».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</a:rPr>
              <a:t>Думенко Д.Н. 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1067" y="6312543"/>
            <a:ext cx="22199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Тренинг </a:t>
            </a:r>
            <a:r>
              <a:rPr lang="ru-RU" sz="1400" b="1" dirty="0" err="1" smtClean="0">
                <a:solidFill>
                  <a:srgbClr val="430E05"/>
                </a:solidFill>
                <a:latin typeface="Segoe Print" panose="02000600000000000000" pitchFamily="2" charset="0"/>
              </a:rPr>
              <a:t>командобразования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. 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Формирование корпоративной культуры.</a:t>
            </a: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r>
              <a:rPr lang="ru-RU" sz="1400" b="1" dirty="0" err="1" smtClean="0">
                <a:solidFill>
                  <a:srgbClr val="430E05"/>
                </a:solidFill>
                <a:latin typeface="Segoe Print" panose="02000600000000000000" pitchFamily="2" charset="0"/>
              </a:rPr>
              <a:t>Эберлин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Е.А., Думенко Д.Н.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922" y="7242933"/>
            <a:ext cx="18301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Calibri"/>
              </a:rPr>
              <a:t>Алгоритм разработки проектов с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Calibri"/>
              </a:rPr>
              <a:t>детьми. </a:t>
            </a:r>
          </a:p>
          <a:p>
            <a:pPr algn="ctr"/>
            <a:r>
              <a:rPr lang="ru-RU" sz="1400" b="1" dirty="0" err="1" smtClean="0">
                <a:solidFill>
                  <a:srgbClr val="430E05"/>
                </a:solidFill>
                <a:latin typeface="Segoe Print" panose="02000600000000000000" pitchFamily="2" charset="0"/>
              </a:rPr>
              <a:t>Дзиковская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Л.В.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96" y="6732240"/>
            <a:ext cx="2172867" cy="1627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37" y="1041867"/>
            <a:ext cx="1867389" cy="186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22" y="8669299"/>
            <a:ext cx="1933033" cy="30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269" y="2554183"/>
            <a:ext cx="655272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	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Позади 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2018-2019 учебный год.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Он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стал для нас годом системной и эффективной работы,  направленной  на  повышение  качества  образовательных  услуг  и  укрепление  престижа педагогической  профессии. Результаты  нашей  совместной  работы  отражены  в публичном  отчете  нашей дошкольной образовательной организации,  который  мы  представляем  вниманию  педагогической  и  родительской  общественности, а  также пользователям  сети  Интернет,  неравнодушным  к  вопросам  развития  образования  в  Городском округе Подольск. Каждый прожитый нами день имеет значение!  И поэтому в стартовавший учебный год мы  берем  лучшее  из  года  минувшего  и  смелые,  амбициозные  планы  на  будущее,  которые найдут  отражение  в  педагогической и  творческой деятельности,  в  мудрых управленческих  решениях, в каждом активно и неравнодушно прожитом дне нашей жизни.</a:t>
            </a:r>
          </a:p>
          <a:p>
            <a:pPr algn="just"/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	Мы 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открыты  для  диалога  с общественностью.  Ваши 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отзывы, </a:t>
            </a:r>
            <a:r>
              <a:rPr lang="en-US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впечатления и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пожелания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о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нашей деятельности  просим присылать по электронному адресу: </a:t>
            </a:r>
            <a:r>
              <a:rPr lang="en-US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  <a:hlinkClick r:id="rId2"/>
              </a:rPr>
              <a:t>mdou25ulibka@yandex.ru</a:t>
            </a:r>
            <a:endParaRPr lang="ru-RU" sz="1600" b="1" kern="0" dirty="0" smtClean="0">
              <a:solidFill>
                <a:srgbClr val="9A5315">
                  <a:lumMod val="50000"/>
                </a:srgbClr>
              </a:solidFill>
              <a:latin typeface="Segoe Print"/>
            </a:endParaRPr>
          </a:p>
          <a:p>
            <a:endParaRPr lang="ru-RU" sz="1600" b="1" kern="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  <a:p>
            <a:pPr algn="r"/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С уважением, </a:t>
            </a:r>
          </a:p>
          <a:p>
            <a:pPr algn="r"/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заведующий детским садом 25 «Улыбка»</a:t>
            </a:r>
          </a:p>
          <a:p>
            <a:pPr algn="r"/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Евгения Анатольевна </a:t>
            </a:r>
            <a:r>
              <a:rPr lang="ru-RU" sz="1600" b="1" kern="0" dirty="0" err="1">
                <a:solidFill>
                  <a:srgbClr val="9A5315">
                    <a:lumMod val="50000"/>
                  </a:srgbClr>
                </a:solidFill>
                <a:latin typeface="Segoe Print"/>
              </a:rPr>
              <a:t>Эберлин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 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218165"/>
            <a:ext cx="1858342" cy="227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18428" y="683168"/>
            <a:ext cx="4572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Уважаемые</a:t>
            </a:r>
            <a:r>
              <a:rPr lang="ru-RU" sz="2000" dirty="0" smtClean="0"/>
              <a:t> </a:t>
            </a:r>
            <a:r>
              <a:rPr lang="ru-RU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друзья и коллеги!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2776" y="945400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kern="0" dirty="0" smtClean="0">
              <a:solidFill>
                <a:srgbClr val="9A5315">
                  <a:lumMod val="50000"/>
                </a:srgbClr>
              </a:solidFill>
              <a:latin typeface="Segoe Print"/>
            </a:endParaRPr>
          </a:p>
          <a:p>
            <a:pPr algn="ctr"/>
            <a:r>
              <a:rPr lang="ru-RU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 Каждый из нас может многое, </a:t>
            </a:r>
          </a:p>
          <a:p>
            <a:pPr algn="ctr"/>
            <a:r>
              <a:rPr lang="ru-RU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  вместе мы можем все!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367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C:\Users\Дмитрий\Desktop\публичный доклад\фото\света\IMG_66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43" y="4647129"/>
            <a:ext cx="2080767" cy="205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0" name="Picture 26" descr="C:\Users\Дмитрий\Desktop\публичный доклад\фото\света\IMG_6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8" y="4726727"/>
            <a:ext cx="2089326" cy="1587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C:\Users\Дмитрий\Desktop\публичный доклад\фото\света\IMG-20181204-WA00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4028" b="11443"/>
          <a:stretch/>
        </p:blipFill>
        <p:spPr bwMode="auto">
          <a:xfrm>
            <a:off x="2172033" y="1946440"/>
            <a:ext cx="2079403" cy="132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8" name="Picture 24" descr="C:\Users\Дмитрий\Desktop\публичный доклад\фото\света\IMG_6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83" y="5237137"/>
            <a:ext cx="2164445" cy="1900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Дмитрий\Desktop\публичный доклад\фото\света\IMG_20181220_1712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1" y="6725287"/>
            <a:ext cx="2810520" cy="212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C:\Users\Дмитрий\Desktop\публичный доклад\фото\света\2fcaaab2-4582-451c-8c16-dd221cabb5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08" y="6385041"/>
            <a:ext cx="2099404" cy="140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1520077" y="4647129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1" y="85508"/>
            <a:ext cx="64801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371" y="1107296"/>
            <a:ext cx="35463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на практических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семинарах для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родителей</a:t>
            </a:r>
          </a:p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наших воспитанников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18896"/>
            <a:ext cx="38610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опыт</a:t>
            </a:r>
          </a:p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регулярно представляется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:</a:t>
            </a:r>
          </a:p>
        </p:txBody>
      </p:sp>
      <p:pic>
        <p:nvPicPr>
          <p:cNvPr id="3075" name="Picture 3" descr="C:\Users\Дмитрий\Desktop\публичный доклад\фото\света\IMG-20181201-WA00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13762"/>
          <a:stretch/>
        </p:blipFill>
        <p:spPr bwMode="auto">
          <a:xfrm>
            <a:off x="4169941" y="686481"/>
            <a:ext cx="2615783" cy="101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Дмитрий\Desktop\публичный доклад\фото\света\IMG_20190220_10185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6" y="1737150"/>
            <a:ext cx="1849387" cy="152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990282" y="3369855"/>
            <a:ext cx="2599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На совместных практических мероприятиях ДОУ удалось решить следующие задачи:</a:t>
            </a:r>
            <a:endParaRPr lang="ru-RU" sz="14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>
            <a:hlinkClick r:id="rId11"/>
          </p:cNvPr>
          <p:cNvSpPr/>
          <p:nvPr/>
        </p:nvSpPr>
        <p:spPr>
          <a:xfrm>
            <a:off x="4132959" y="8072573"/>
            <a:ext cx="2142585" cy="607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Объединения дополнительного образования на сайте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41111" y="4431685"/>
            <a:ext cx="2549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Сформирована система оценки качества образования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6218" y="7183954"/>
            <a:ext cx="313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Смоделирована система дополнительного образования на основе социального заказа</a:t>
            </a:r>
            <a:endParaRPr lang="ru-RU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133" y="3369855"/>
            <a:ext cx="19305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Сформирована система приобщения детей к здоровому образу жизни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14" name="Рисунок 13" descr="C:\Users\Дмитрий\Desktop\публичный доклад\фото\света\IMG_20190708_101023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 bwMode="auto">
          <a:xfrm>
            <a:off x="4296153" y="1538182"/>
            <a:ext cx="2299986" cy="149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C:\Users\Дмитрий\Desktop\публичный доклад\фото\мастер-классы\IMG_20181010_162411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/>
          <a:stretch/>
        </p:blipFill>
        <p:spPr bwMode="auto">
          <a:xfrm>
            <a:off x="4341110" y="2993171"/>
            <a:ext cx="2284323" cy="143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80" y="8712452"/>
            <a:ext cx="2153948" cy="3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Лента лицом вверх 18"/>
          <p:cNvSpPr/>
          <p:nvPr/>
        </p:nvSpPr>
        <p:spPr>
          <a:xfrm>
            <a:off x="31993" y="3100332"/>
            <a:ext cx="5544616" cy="97039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Охват </a:t>
            </a:r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</a:rPr>
              <a:t>играми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 более 1000 человек</a:t>
            </a:r>
          </a:p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За 2 часа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9332" t="19160" r="10731" b="9431"/>
          <a:stretch/>
        </p:blipFill>
        <p:spPr bwMode="auto">
          <a:xfrm>
            <a:off x="354336" y="3949523"/>
            <a:ext cx="4711740" cy="256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1" y="6142421"/>
            <a:ext cx="3821780" cy="310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336" y="68283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педагогов.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39781"/>
            <a:ext cx="5289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опыт</a:t>
            </a:r>
          </a:p>
          <a:p>
            <a:pPr lvl="0" algn="ctr"/>
            <a:r>
              <a:rPr lang="ru-RU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значительно повысил уровень доверия к ДОУ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75695">
            <a:off x="4928382" y="869541"/>
            <a:ext cx="1990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Самое яркое событие 2018-2019 учебного года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«Игры нашего двора» </a:t>
            </a:r>
            <a:endParaRPr lang="ru-RU" sz="14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1" y="6102179"/>
            <a:ext cx="2633067" cy="2633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2776" y="3832235"/>
            <a:ext cx="4163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rgbClr val="430E05"/>
                </a:solidFill>
                <a:latin typeface="Segoe Print"/>
              </a:rPr>
              <a:t>Что </a:t>
            </a:r>
            <a:r>
              <a:rPr lang="ru-RU" sz="1400" b="1" dirty="0">
                <a:solidFill>
                  <a:srgbClr val="430E05"/>
                </a:solidFill>
                <a:latin typeface="Segoe Print"/>
              </a:rPr>
              <a:t>делает игра с человеком</a:t>
            </a:r>
            <a:r>
              <a:rPr lang="ru-RU" sz="1400" b="1" dirty="0" smtClean="0">
                <a:solidFill>
                  <a:srgbClr val="430E05"/>
                </a:solidFill>
                <a:latin typeface="Segoe Print"/>
              </a:rPr>
              <a:t>?</a:t>
            </a:r>
          </a:p>
          <a:p>
            <a:pPr lvl="0">
              <a:defRPr/>
            </a:pPr>
            <a:r>
              <a:rPr lang="ru-RU" sz="1400" b="1" dirty="0">
                <a:solidFill>
                  <a:srgbClr val="430E05"/>
                </a:solidFill>
                <a:latin typeface="Segoe Print"/>
              </a:rPr>
              <a:t> </a:t>
            </a:r>
            <a:r>
              <a:rPr lang="ru-RU" sz="1400" b="1" dirty="0" smtClean="0">
                <a:solidFill>
                  <a:srgbClr val="430E05"/>
                </a:solidFill>
                <a:latin typeface="Segoe Print"/>
              </a:rPr>
              <a:t>     «</a:t>
            </a:r>
            <a:r>
              <a:rPr lang="ru-RU" sz="1400" b="1" dirty="0">
                <a:solidFill>
                  <a:srgbClr val="430E05"/>
                </a:solidFill>
                <a:latin typeface="Segoe Print"/>
              </a:rPr>
              <a:t>Учит жить»</a:t>
            </a:r>
            <a:r>
              <a:rPr lang="ru-RU" b="1" dirty="0">
                <a:solidFill>
                  <a:srgbClr val="430E05"/>
                </a:solidFill>
                <a:latin typeface="Segoe Print"/>
              </a:rPr>
              <a:t> </a:t>
            </a:r>
          </a:p>
        </p:txBody>
      </p:sp>
      <p:sp>
        <p:nvSpPr>
          <p:cNvPr id="9" name="Скругленный прямоугольник 8">
            <a:hlinkClick r:id="rId5"/>
          </p:cNvPr>
          <p:cNvSpPr/>
          <p:nvPr/>
        </p:nvSpPr>
        <p:spPr>
          <a:xfrm>
            <a:off x="5172980" y="4370361"/>
            <a:ext cx="1597347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10" name="Скругленный прямоугольник 9">
            <a:hlinkClick r:id="rId6"/>
          </p:cNvPr>
          <p:cNvSpPr/>
          <p:nvPr/>
        </p:nvSpPr>
        <p:spPr>
          <a:xfrm>
            <a:off x="5244580" y="3585531"/>
            <a:ext cx="158417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Видеообзор</a:t>
            </a:r>
            <a:endParaRPr lang="ru-RU" dirty="0"/>
          </a:p>
        </p:txBody>
      </p:sp>
      <p:sp>
        <p:nvSpPr>
          <p:cNvPr id="12" name="Скругленный прямоугольник 11">
            <a:hlinkClick r:id="rId7"/>
          </p:cNvPr>
          <p:cNvSpPr/>
          <p:nvPr/>
        </p:nvSpPr>
        <p:spPr>
          <a:xfrm>
            <a:off x="5219650" y="2976592"/>
            <a:ext cx="1584176" cy="507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СМИ о проекте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6672" y="6515169"/>
            <a:ext cx="419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Социальное взаимодействие</a:t>
            </a:r>
            <a:endParaRPr lang="ru-RU" sz="1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Скругленный прямоугольник 13">
            <a:hlinkClick r:id="rId8"/>
          </p:cNvPr>
          <p:cNvSpPr/>
          <p:nvPr/>
        </p:nvSpPr>
        <p:spPr>
          <a:xfrm>
            <a:off x="5190405" y="5222235"/>
            <a:ext cx="1667595" cy="719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Наше Подмосковье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-4011" y="1069007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9A5315"/>
                </a:solidFill>
                <a:latin typeface="Segoe Print" pitchFamily="2" charset="0"/>
                <a:cs typeface="Arial" charset="0"/>
              </a:rPr>
              <a:t>Коллектив Муниципального дошкольного образовательного учреждения детского сада комбинированного вида №25 «Улыбка» продемонстрировал общественности, как можно эффективно использовать ресурсный потенциал  детского сада посредством открытых развивающих, обучающих  игровых площадок с минимальными затратами, с целью развития и  обучения  детей в современных условиях.</a:t>
            </a: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06" y="8735246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752" y="518066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</a:rPr>
              <a:t>Накопленный опыт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</a:rPr>
              <a:t> значительно повысил уровень доверия к ДОУ</a:t>
            </a:r>
            <a:endParaRPr lang="ru-RU" sz="20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9512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Уровень профессиональной компетентности педагогов.</a:t>
            </a:r>
          </a:p>
        </p:txBody>
      </p:sp>
      <p:pic>
        <p:nvPicPr>
          <p:cNvPr id="7" name="Рисунок 6" descr="C:\Users\Дмитрий\Desktop\публичный доклад\фото\света\IMG_20181212_1204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076056"/>
            <a:ext cx="317500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Дмитрий\Desktop\публичный доклад\фото\света\IMG_20181212_1218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6012160"/>
            <a:ext cx="3333750" cy="2499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88640" y="1711207"/>
            <a:ext cx="64807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	На базе детского сада был проведен заключительный этап муниципального этапа Всероссийского конкурса «Педагог года 2018». Пространство детского сада позволило участникам продемонстрировать инновационный педагогический опыт. Организация мероприятия была высоко оценена жюри, в состав которого, входила заведующий детским садом 25 «Улыбка» </a:t>
            </a:r>
            <a:r>
              <a:rPr lang="ru-RU" dirty="0" err="1" smtClean="0">
                <a:latin typeface="Segoe Print" panose="02000600000000000000" pitchFamily="2" charset="0"/>
                <a:cs typeface="Times New Roman" panose="02020603050405020304" pitchFamily="18" charset="0"/>
              </a:rPr>
              <a:t>Эберлин</a:t>
            </a:r>
            <a:r>
              <a:rPr lang="ru-RU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 Е.А. Наш коллектив получил очень важный опыт, который вдохновил всех на новые достижения.</a:t>
            </a:r>
            <a:endParaRPr lang="ru-RU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>
            <a:hlinkClick r:id="rId4"/>
          </p:cNvPr>
          <p:cNvSpPr/>
          <p:nvPr/>
        </p:nvSpPr>
        <p:spPr>
          <a:xfrm>
            <a:off x="552607" y="7596336"/>
            <a:ext cx="259228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Подробнее с мероприятием можно ознакомится на сайте ИМЦ </a:t>
            </a:r>
            <a:endParaRPr lang="ru-RU" sz="1400" b="1" dirty="0"/>
          </a:p>
        </p:txBody>
      </p:sp>
      <p:pic>
        <p:nvPicPr>
          <p:cNvPr id="1126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82" y="8676456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Дмитрий\Desktop\публичный доклад\фото\света\IMG_20180827_1347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9" y="3061538"/>
            <a:ext cx="1347919" cy="187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C:\Users\Дмитрий\Downloads\unnam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00" y="3166409"/>
            <a:ext cx="1526476" cy="1405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90969"/>
            <a:ext cx="62674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664" y="94024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Круглая лента лицом вниз 6"/>
          <p:cNvSpPr/>
          <p:nvPr/>
        </p:nvSpPr>
        <p:spPr>
          <a:xfrm>
            <a:off x="1082608" y="651909"/>
            <a:ext cx="4877754" cy="675683"/>
          </a:xfrm>
          <a:prstGeom prst="ellipseRibbon">
            <a:avLst/>
          </a:prstGeom>
          <a:solidFill>
            <a:srgbClr val="FFC165"/>
          </a:solidFill>
          <a:ln w="25400" cap="flat" cmpd="sng" algn="ctr">
            <a:solidFill>
              <a:srgbClr val="FFC165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</a:rPr>
              <a:t>Наша миссия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E3D0F1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047" y="2708878"/>
            <a:ext cx="66811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Объединить участников образовательной деятельности </a:t>
            </a:r>
          </a:p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под лозунгом:</a:t>
            </a:r>
          </a:p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«Воспитаем подрастающее поколение  </a:t>
            </a:r>
          </a:p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УМНЫМ, СИЛЬНЫМ, ЗДОРОВЫМ!</a:t>
            </a:r>
          </a:p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 Раскроем индивидуальный потенциал </a:t>
            </a:r>
          </a:p>
          <a:p>
            <a:pPr marL="273050" marR="0" lvl="0" indent="-27305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30E05"/>
                </a:solidFill>
                <a:effectLst/>
                <a:uLnTx/>
                <a:uFillTx/>
                <a:latin typeface="Segoe Print" panose="02000600000000000000" pitchFamily="2" charset="0"/>
              </a:rPr>
              <a:t>каждого ребенка»</a:t>
            </a:r>
            <a:endParaRPr kumimoji="0" lang="ru-RU" sz="1050" b="1" i="0" u="none" strike="noStrike" kern="0" cap="none" spc="0" normalizeH="0" baseline="0" noProof="0" dirty="0" smtClean="0">
              <a:ln>
                <a:noFill/>
              </a:ln>
              <a:solidFill>
                <a:srgbClr val="430E05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975" y="1354009"/>
            <a:ext cx="4877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Инновационная деятельность.</a:t>
            </a:r>
            <a:endParaRPr lang="ru-RU" sz="20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709" y="1754771"/>
            <a:ext cx="6669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«Главная жизненная задача человека – дать жизнь самому себе, </a:t>
            </a:r>
            <a:endParaRPr lang="ru-RU" sz="1400" b="1" i="1" dirty="0" smtClean="0">
              <a:solidFill>
                <a:srgbClr val="7030A0"/>
              </a:solidFill>
              <a:latin typeface="Constantia" pitchFamily="18" charset="0"/>
              <a:cs typeface="Arial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стать </a:t>
            </a:r>
            <a:r>
              <a:rPr lang="ru-RU" sz="1400" b="1" i="1" dirty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тем кем он является потенциально.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Самый важный плод его усилий – собственная личность».</a:t>
            </a:r>
            <a:endParaRPr lang="ru-RU" sz="1400" dirty="0">
              <a:solidFill>
                <a:srgbClr val="7030A0"/>
              </a:solidFill>
              <a:latin typeface="Constantia" pitchFamily="18" charset="0"/>
              <a:cs typeface="Arial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                                Эрих </a:t>
            </a:r>
            <a:r>
              <a:rPr lang="ru-RU" sz="1400" b="1" i="1" dirty="0" err="1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Фром</a:t>
            </a:r>
            <a:r>
              <a:rPr lang="ru-RU" sz="1400" b="1" i="1" dirty="0">
                <a:solidFill>
                  <a:srgbClr val="7030A0"/>
                </a:solidFill>
                <a:latin typeface="Constantia" pitchFamily="18" charset="0"/>
                <a:cs typeface="Arial" charset="0"/>
              </a:rPr>
              <a:t>.</a:t>
            </a:r>
            <a:endParaRPr lang="ru-RU" sz="1400" dirty="0">
              <a:solidFill>
                <a:srgbClr val="7030A0"/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20840" y="5225568"/>
            <a:ext cx="3816424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Федеральная </a:t>
            </a:r>
            <a:r>
              <a:rPr lang="ru-RU" sz="1200" b="1" dirty="0" err="1" smtClean="0">
                <a:solidFill>
                  <a:srgbClr val="430E05"/>
                </a:solidFill>
                <a:latin typeface="Segoe Print" panose="02000600000000000000" pitchFamily="2" charset="0"/>
              </a:rPr>
              <a:t>стажировочная</a:t>
            </a: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площадка</a:t>
            </a:r>
            <a: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  <a:t/>
            </a:r>
            <a:b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</a:b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государственного образовательного учреждения высшего образования МО Государственного гуманитарно-технологического университета.</a:t>
            </a:r>
            <a:endParaRPr lang="ru-RU" sz="1200" b="1" dirty="0" smtClean="0">
              <a:solidFill>
                <a:srgbClr val="430E05"/>
              </a:solidFill>
              <a:latin typeface="Segoe Print" panose="02000600000000000000" pitchFamily="2" charset="0"/>
              <a:hlinkClick r:id="rId5"/>
            </a:endParaRPr>
          </a:p>
          <a:p>
            <a:pPr algn="ctr"/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Участвуем </a:t>
            </a:r>
            <a: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  <a:t>в исследовании Министерства просвещения Российской Федерации по теме: "Функциональное развитие (когнитивное, эмоциональное, физическое развитие и здоровье) детей дошкольного возраста (3-7 лет)"</a:t>
            </a:r>
            <a:endParaRPr lang="ru-RU" sz="1200" b="1" i="0" dirty="0">
              <a:solidFill>
                <a:srgbClr val="430E05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998" y="5580112"/>
            <a:ext cx="29572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Инновационная  площадка Федерального </a:t>
            </a:r>
            <a: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  <a:t>государственного бюджетного научного учреждения "Институт изучения детства, семьи о воспитания Российской академии </a:t>
            </a: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образования</a:t>
            </a:r>
          </a:p>
          <a:p>
            <a:pPr algn="ctr"/>
            <a:endParaRPr lang="ru-RU" sz="12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Участвуем в проекте</a:t>
            </a:r>
          </a:p>
          <a:p>
            <a:pPr algn="ctr"/>
            <a:r>
              <a:rPr lang="ru-RU" sz="1200" dirty="0" smtClean="0"/>
              <a:t>"</a:t>
            </a:r>
            <a: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  <a:t>Модернизация образования в дошкольной образовательной организации в соответствии с современными требованиями к качеству дошкольного образования на основе инновационной образовательной программы "</a:t>
            </a: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Вдохновение""</a:t>
            </a:r>
            <a:endParaRPr lang="ru-RU" sz="12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Скругленный прямоугольник 17">
            <a:hlinkClick r:id="rId6"/>
          </p:cNvPr>
          <p:cNvSpPr/>
          <p:nvPr/>
        </p:nvSpPr>
        <p:spPr>
          <a:xfrm>
            <a:off x="4836180" y="7788909"/>
            <a:ext cx="14731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Информация на сайте</a:t>
            </a:r>
            <a:endParaRPr lang="ru-RU" sz="1400" b="1" dirty="0"/>
          </a:p>
        </p:txBody>
      </p:sp>
      <p:pic>
        <p:nvPicPr>
          <p:cNvPr id="9" name="Picture 6" descr="http://2.bp.blogspot.com/-UzHRl_Qncqw/Tw3B9FQ2GFI/AAAAAAAAAIE/h6SuYuwupsI/s1600/danissim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7876" y="4211960"/>
            <a:ext cx="4367566" cy="102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C:\Users\Дмитрий\Desktop\публичный доклад\фото\света\IMG_20180827_14583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7521968"/>
            <a:ext cx="1800200" cy="144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0" y="8627101"/>
            <a:ext cx="2175686" cy="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Дмитрий\Downloads\egik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7" y="1069224"/>
            <a:ext cx="1704975" cy="213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C:\Users\Дмитрий\Desktop\публичный доклад\фото\света\IMG-20181202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52" y="6876256"/>
            <a:ext cx="3148756" cy="1741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C:\Users\Дмитрий\Desktop\публичный доклад\фото\света\IMG-20190205-WA0021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58" y="5285719"/>
            <a:ext cx="2228884" cy="1687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C:\Users\Дмитрий\Desktop\публичный доклад\IMG_65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1" y="4055782"/>
            <a:ext cx="2034217" cy="2212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68" y="3603723"/>
            <a:ext cx="1945318" cy="1945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74275"/>
            <a:ext cx="62674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4181" y="669114"/>
            <a:ext cx="4877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Инновационная деятельность.</a:t>
            </a:r>
            <a:endParaRPr lang="ru-RU" sz="20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6884" y="1197215"/>
            <a:ext cx="1709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"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Эко школа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/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Зелёный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флаг</a:t>
            </a: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</a:rPr>
              <a:t>"</a:t>
            </a:r>
          </a:p>
        </p:txBody>
      </p:sp>
      <p:pic>
        <p:nvPicPr>
          <p:cNvPr id="11" name="Рисунок 10" descr="C:\Users\Дмитрий\Downloads\hello_html_6abb968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82" y="3578566"/>
            <a:ext cx="2323132" cy="169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кругленный прямоугольник 12">
            <a:hlinkClick r:id="rId10"/>
          </p:cNvPr>
          <p:cNvSpPr/>
          <p:nvPr/>
        </p:nvSpPr>
        <p:spPr>
          <a:xfrm>
            <a:off x="4932059" y="5581551"/>
            <a:ext cx="14731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Информация на сайте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05062" y="2945863"/>
            <a:ext cx="2990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Естественно научное образование в детском саду</a:t>
            </a:r>
            <a:r>
              <a:rPr lang="ru-RU" sz="1600" dirty="0">
                <a:solidFill>
                  <a:srgbClr val="430E05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Рисунок 21" descr="Skan_20190705_(2)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2" y="1197215"/>
            <a:ext cx="2678867" cy="171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0" y="6557474"/>
            <a:ext cx="2388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Формируем способность применять научный метод для познания нового в любой сфере деятельности. </a:t>
            </a:r>
            <a:endParaRPr lang="ru-RU" sz="12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697" y="7563237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srgbClr val="430E05"/>
                </a:solidFill>
                <a:latin typeface="Segoe Print" panose="02000600000000000000" pitchFamily="2" charset="0"/>
              </a:rPr>
              <a:t>Задавать множество вопросов. Интересоваться почему, что и как. Придумывать разрабатывать, создавать, совершенствовать продукты и изобретения нового </a:t>
            </a:r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поколения.</a:t>
            </a:r>
            <a:endParaRPr lang="ru-RU" sz="12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725067"/>
              </p:ext>
            </p:extLst>
          </p:nvPr>
        </p:nvGraphicFramePr>
        <p:xfrm>
          <a:off x="1327959" y="1763713"/>
          <a:ext cx="145297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PDF" r:id="rId12" imgW="0" imgH="0" progId="FoxitReader.Document">
                  <p:embed/>
                </p:oleObj>
              </mc:Choice>
              <mc:Fallback>
                <p:oleObj name="PDF" r:id="rId12" imgW="0" imgH="0" progId="FoxitRead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959" y="1763713"/>
                        <a:ext cx="1452970" cy="1644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>
            <a:hlinkClick r:id="rId14"/>
          </p:cNvPr>
          <p:cNvSpPr/>
          <p:nvPr/>
        </p:nvSpPr>
        <p:spPr>
          <a:xfrm>
            <a:off x="591389" y="3146523"/>
            <a:ext cx="14731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Информация на сайте</a:t>
            </a:r>
            <a:endParaRPr lang="ru-RU" sz="1400" b="1" dirty="0"/>
          </a:p>
        </p:txBody>
      </p:sp>
      <p:pic>
        <p:nvPicPr>
          <p:cNvPr id="31" name="Рисунок 30" descr="C:\Users\Дмитрий\Desktop\публичный доклад\отчет за 2918-2019\МДОУ 25 Улыбка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17" y="2168866"/>
            <a:ext cx="1409700" cy="140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85" name="Picture 65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09" y="8759504"/>
            <a:ext cx="2151468" cy="33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1" y="106924"/>
            <a:ext cx="62674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2099" y="540311"/>
            <a:ext cx="433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Публикации, участие в конференциях.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Рисунок 10" descr="C:\Users\Дмитрий\Desktop\публичный доклад\журналы\все\573df49b-b007-4356-9f0c-858feaa9ac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4201" r="15831" b="21354"/>
          <a:stretch/>
        </p:blipFill>
        <p:spPr bwMode="auto">
          <a:xfrm>
            <a:off x="5734627" y="3159680"/>
            <a:ext cx="832584" cy="1295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Дмитрий\Desktop\публичный доклад\журналы\Седова Агафонава\IMG_65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0" y="516117"/>
            <a:ext cx="831504" cy="12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Дмитрий\Desktop\публичный доклад\журналы\все\6a72e6bc-ec22-4b33-9311-b77931bb458f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4000"/>
                    </a14:imgEffect>
                    <a14:imgEffect>
                      <a14:brightnessContrast bright="-6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0" y="7342069"/>
            <a:ext cx="958913" cy="146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3000" contrast="-26000"/>
                    </a14:imgEffect>
                  </a14:imgLayer>
                </a14:imgProps>
              </a:ext>
            </a:extLst>
          </a:blip>
          <a:srcRect l="34216" t="9455" r="31103" b="7440"/>
          <a:stretch/>
        </p:blipFill>
        <p:spPr bwMode="auto">
          <a:xfrm>
            <a:off x="5697357" y="5905135"/>
            <a:ext cx="943714" cy="1436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Дмитрий\Desktop\публичный доклад\журналы\все\6a72e6bc-ec22-4b33-9311-b77931bb458f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67" y="4455542"/>
            <a:ext cx="893736" cy="14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10"/>
          <a:srcRect l="31415" t="11197" r="29394" b="7938"/>
          <a:stretch/>
        </p:blipFill>
        <p:spPr bwMode="auto">
          <a:xfrm>
            <a:off x="5929455" y="1769151"/>
            <a:ext cx="871948" cy="1398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335579"/>
            <a:ext cx="5805263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Печатный сборник «Академия Педагогических Знаний»;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Смирнова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А. В.,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муз, рук., Сценарий досуга «О тебе – моя Россия»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Международный сборник педагогических публикаций: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Седова Л. В.,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учитель-логопед, «Проект «Речевой Ручеек», как эффективный метод развития связной речи у дошкольников с ТНР»;</a:t>
            </a: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Всероссийский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электронный педагогический журнал «Познание»: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Седова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Л. В.,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учитель-дефектолог, Конспект занятия по развитию связной речи в старшей группе детей с ЗПР</a:t>
            </a: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Всероссийский образовательный портал «Просвещение»: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Котова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О. Н.,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воспитатель, Конспект занятия по развитию связной речи в старшей группе детей с ЗПР</a:t>
            </a: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Научно – методический журнал «Традиции и инновации в 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до»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(РИНЦ):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Астафурова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Н. А.,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«О роли проекта «Секреты нашего организма» в естественно - научном образовании детей дошкольного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возр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.»;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Агафонова Н. Е., уч. – логопед, «Развитие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фонемотических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процессов-одно из основных условий успешности обучения в школе».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Шипилова Е. А.,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«Формирование основ естественно -научных знаний у детей дошкольного возраста»;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Дзиковская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Л.В.,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Мылкина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А. И.,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«Лаборатория юных химиков»;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Кротова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Н. И.,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Рузуваева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Л. Г.,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«Я- исследователь! Полезна или вредна «пепси-кола»»;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Кондратьева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Е.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Е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«Исследуем и экспериментируем, изучая пищеварительную систему человека»;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Федорова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В. Р.,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«Формирование естественно -научных знаний у дошкольников в условиях реализации проекта «Исследуем наш организм. Ухо – орган слуха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»»;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Сулима С. В., Моисеева М. В.,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 Развитие познавательного интереса у дошкольников через опытно-экспериментальную деятельность»;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Шестова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Л. В.,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«Детское экспериментирование и  исследовательская деятельность в познании организма человека»;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Ширшова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Г. А.,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«Детское экспериментирование и  исследовательская деятельность в познании организма человека»;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Терехова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И. Е.,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воспит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«Опытно - 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эспериментальная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 деятельность во второй младшей группе детского сада»;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Волкова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Е. В.,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муз. Рук., «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Здоровьесберегающие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технологии, использованные на музыкально –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ритмических занятиях в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дет. Саду»;</a:t>
            </a:r>
            <a:endParaRPr lang="ru-RU" sz="12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Смирнова 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А. В.,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муз, рук., «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Здоровьесберегающие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технологии, использованные на музыкально – ритмических занятиях в детском саду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».</a:t>
            </a:r>
          </a:p>
          <a:p>
            <a:pPr lvl="0" algn="ctr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Статьи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, опубликованные в Научно – методическом  журнале «Традиции и инновации в дошкольном образовании» (РИНЦ) были представлены и на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II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 Научно-методической конференции «Образование в </a:t>
            </a:r>
            <a:endParaRPr lang="ru-RU" sz="1200" b="1" dirty="0" smtClean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  <a:p>
            <a:pPr lvl="0" algn="ctr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мире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: 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Инновации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Arial Unicode MS"/>
                <a:cs typeface="Arial Unicode MS"/>
              </a:rPr>
              <a:t>, достижения, актуальные вопросы»</a:t>
            </a:r>
            <a:endParaRPr lang="ru-RU" sz="1200" dirty="0">
              <a:solidFill>
                <a:srgbClr val="000000"/>
              </a:solidFill>
              <a:effectLst/>
              <a:latin typeface="Times New Roman"/>
              <a:ea typeface="Arial Unicode MS"/>
              <a:cs typeface="Arial Unicode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62936"/>
            <a:ext cx="1207388" cy="117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7" y="8807069"/>
            <a:ext cx="1873347" cy="29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Дмитрий\Desktop\публичный доклад\фото\света\IMG_66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47" y="2645681"/>
            <a:ext cx="2141830" cy="200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16632" y="1028750"/>
            <a:ext cx="5526954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Профилактика детско-дорожного </a:t>
            </a:r>
          </a:p>
          <a:p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  травматизма «Мы за безопасную дорогу».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Осенний букет.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 единстве наша сила.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Моя мама лучше всех.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Мир добрых сердец.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Покормите птиц зимой.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Мастерская деда Мороза.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Снежная фантазия.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Музей Победы.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Я исследователь.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Доблесть, мужество, отвага.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Мамина школа.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Басни И.А. Крылова.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Дорога к звездам.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Какой будет моя будущая школа.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Профессия наших родителей.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Мы помним! Мы гордимся!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Праздник детства.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Лучшая методическая разработка. </a:t>
            </a: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Проекты в рамках конкурса Л.В. Выготского</a:t>
            </a:r>
          </a:p>
          <a:p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  «Я играю лучше всех».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21.День Славянской письменности.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22.День семьи любви и верности.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23.День памяти и скорби.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24.Фестиваль детского творчества.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25.Мы театралы.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26.Летний фоторепортаж.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27.Ведущий прогноза погоды.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endParaRPr lang="ru-RU" sz="14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28.Вместе ярче. 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29.Дорогою добра.</a:t>
            </a:r>
          </a:p>
          <a:p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30.В мире классической музыки. </a:t>
            </a:r>
          </a:p>
          <a:p>
            <a:endParaRPr lang="ru-RU" sz="14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1" y="106924"/>
            <a:ext cx="62674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3206" y="382419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Калейдоскоп реализованных образовательных проектов 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7932699"/>
            <a:ext cx="7028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Все самое интересное можно просмотреть на нашем сайте в разделах  </a:t>
            </a:r>
            <a:endParaRPr lang="ru-RU" sz="12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391" y="7984280"/>
            <a:ext cx="33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Скругленный прямоугольник 12">
            <a:hlinkClick r:id="rId4"/>
          </p:cNvPr>
          <p:cNvSpPr/>
          <p:nvPr/>
        </p:nvSpPr>
        <p:spPr>
          <a:xfrm>
            <a:off x="2636912" y="8237716"/>
            <a:ext cx="1296144" cy="457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Медиа</a:t>
            </a:r>
            <a:endParaRPr lang="ru-RU" dirty="0"/>
          </a:p>
        </p:txBody>
      </p:sp>
      <p:sp>
        <p:nvSpPr>
          <p:cNvPr id="14" name="Скругленный прямоугольник 13">
            <a:hlinkClick r:id="rId5"/>
          </p:cNvPr>
          <p:cNvSpPr/>
          <p:nvPr/>
        </p:nvSpPr>
        <p:spPr>
          <a:xfrm>
            <a:off x="4532390" y="8238463"/>
            <a:ext cx="1560905" cy="457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Достижения</a:t>
            </a:r>
            <a:endParaRPr lang="ru-RU" sz="1600" b="1" dirty="0"/>
          </a:p>
        </p:txBody>
      </p:sp>
      <p:sp>
        <p:nvSpPr>
          <p:cNvPr id="15" name="Скругленный прямоугольник 14">
            <a:hlinkClick r:id="rId6"/>
          </p:cNvPr>
          <p:cNvSpPr/>
          <p:nvPr/>
        </p:nvSpPr>
        <p:spPr>
          <a:xfrm>
            <a:off x="639128" y="8209698"/>
            <a:ext cx="1368152" cy="457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Новости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10" y="899592"/>
            <a:ext cx="1796279" cy="179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Дмитрий\Desktop\публичный доклад\фото\света\IMG-20181030-WA0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10" y="4649925"/>
            <a:ext cx="1800200" cy="166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митрий\Desktop\публичный доклад\фото\света\IMG_66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29" y="1501434"/>
            <a:ext cx="1859348" cy="185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70" y="5940152"/>
            <a:ext cx="1668754" cy="166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42" y="5733350"/>
            <a:ext cx="1419368" cy="189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53" y="8773316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4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09" y="786685"/>
            <a:ext cx="958808" cy="86559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33" y="7464742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08" y="3062206"/>
            <a:ext cx="1152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84" y="127600"/>
            <a:ext cx="2195599" cy="34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8" y="5880330"/>
            <a:ext cx="3399381" cy="16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Картинки по запросу картинка фейсбук и вк">
            <a:hlinkClick r:id="rId8"/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8" b="9310"/>
          <a:stretch/>
        </p:blipFill>
        <p:spPr bwMode="auto">
          <a:xfrm>
            <a:off x="68778" y="6077491"/>
            <a:ext cx="677341" cy="713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Картинки по запросу картинка фейсбук и вк">
            <a:hlinkClick r:id="rId10"/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32" b="4827"/>
          <a:stretch/>
        </p:blipFill>
        <p:spPr bwMode="auto">
          <a:xfrm>
            <a:off x="171536" y="6745115"/>
            <a:ext cx="585036" cy="781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4" descr="Общественная организация РУКА ОБ РУ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9" y="8025225"/>
            <a:ext cx="2644334" cy="61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112" y="230718"/>
            <a:ext cx="301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Поддержка</a:t>
            </a:r>
          </a:p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 многодетных семей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  <p:pic>
        <p:nvPicPr>
          <p:cNvPr id="30730" name="Picture 10" descr="http://www.podolskdojo.ru/sites/default/files/styles/slider/public/slider/slide3.jpg?itok=wv6hyfdV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2" y="2272683"/>
            <a:ext cx="2913393" cy="10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02" y="2340168"/>
            <a:ext cx="993669" cy="99366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rId14"/>
          </p:cNvPr>
          <p:cNvSpPr/>
          <p:nvPr/>
        </p:nvSpPr>
        <p:spPr>
          <a:xfrm>
            <a:off x="635479" y="3364683"/>
            <a:ext cx="1881336" cy="369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50" y="1804319"/>
            <a:ext cx="2622842" cy="9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3" descr="Картинки по запросу эмблема пловца"/>
          <p:cNvSpPr>
            <a:spLocks noChangeAspect="1" noChangeArrowheads="1"/>
          </p:cNvSpPr>
          <p:nvPr/>
        </p:nvSpPr>
        <p:spPr bwMode="auto">
          <a:xfrm>
            <a:off x="297440" y="-197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30" y="1728908"/>
            <a:ext cx="1148318" cy="972926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Скругленный прямоугольник 16">
            <a:hlinkClick r:id="rId17"/>
          </p:cNvPr>
          <p:cNvSpPr/>
          <p:nvPr/>
        </p:nvSpPr>
        <p:spPr>
          <a:xfrm>
            <a:off x="3828084" y="2625202"/>
            <a:ext cx="1899646" cy="370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pic>
        <p:nvPicPr>
          <p:cNvPr id="30726" name="Picture 6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63" y="764189"/>
            <a:ext cx="762412" cy="9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>
            <a:hlinkClick r:id="rId20"/>
          </p:cNvPr>
          <p:cNvSpPr/>
          <p:nvPr/>
        </p:nvSpPr>
        <p:spPr>
          <a:xfrm>
            <a:off x="705881" y="8666003"/>
            <a:ext cx="1884159" cy="198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79" y="3862803"/>
            <a:ext cx="1697649" cy="126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>
            <a:hlinkClick r:id="rId22"/>
          </p:cNvPr>
          <p:cNvSpPr/>
          <p:nvPr/>
        </p:nvSpPr>
        <p:spPr>
          <a:xfrm>
            <a:off x="2567979" y="3628308"/>
            <a:ext cx="1602361" cy="468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30341" y="7563385"/>
            <a:ext cx="344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Segoe Print" panose="02000600000000000000" pitchFamily="2" charset="0"/>
              </a:rPr>
              <a:t>Поддержка семей с детьми инвалидами</a:t>
            </a:r>
            <a:endParaRPr lang="ru-RU" sz="1400" b="1" dirty="0">
              <a:latin typeface="Segoe Print" panose="02000600000000000000" pitchFamily="2" charset="0"/>
            </a:endParaRPr>
          </a:p>
        </p:txBody>
      </p:sp>
      <p:sp>
        <p:nvSpPr>
          <p:cNvPr id="20" name="Скругленный прямоугольник 19">
            <a:hlinkClick r:id="rId23"/>
          </p:cNvPr>
          <p:cNvSpPr/>
          <p:nvPr/>
        </p:nvSpPr>
        <p:spPr>
          <a:xfrm>
            <a:off x="4554766" y="4151198"/>
            <a:ext cx="1800200" cy="359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52534" y="3066283"/>
            <a:ext cx="1643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Segoe Print" panose="02000600000000000000" pitchFamily="2" charset="0"/>
              </a:rPr>
              <a:t>Детская музыкальная школа №2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090" y="942912"/>
            <a:ext cx="1410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latin typeface="Segoe Print" panose="02000600000000000000" pitchFamily="2" charset="0"/>
              </a:rPr>
              <a:t>Справимся</a:t>
            </a:r>
            <a:r>
              <a:rPr lang="ru-RU" sz="1400" b="1" dirty="0">
                <a:latin typeface="Segoe Print" panose="02000600000000000000" pitchFamily="2" charset="0"/>
              </a:rPr>
              <a:t> </a:t>
            </a:r>
            <a:endParaRPr lang="ru-RU" sz="1400" b="1" dirty="0" smtClean="0">
              <a:latin typeface="Segoe Print" panose="02000600000000000000" pitchFamily="2" charset="0"/>
            </a:endParaRPr>
          </a:p>
          <a:p>
            <a:pPr lvl="0" algn="ctr"/>
            <a:r>
              <a:rPr lang="ru-RU" sz="1600" b="1" dirty="0" smtClean="0">
                <a:latin typeface="Segoe Print" panose="02000600000000000000" pitchFamily="2" charset="0"/>
              </a:rPr>
              <a:t>Вместе</a:t>
            </a:r>
            <a:endParaRPr lang="ru-RU" sz="1400" b="1" dirty="0">
              <a:latin typeface="Segoe Print" panose="02000600000000000000" pitchFamily="2" charset="0"/>
            </a:endParaRPr>
          </a:p>
        </p:txBody>
      </p:sp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0" y="4083994"/>
            <a:ext cx="1781662" cy="10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>
            <a:hlinkClick r:id="rId25"/>
          </p:cNvPr>
          <p:cNvSpPr/>
          <p:nvPr/>
        </p:nvSpPr>
        <p:spPr>
          <a:xfrm>
            <a:off x="509232" y="4987699"/>
            <a:ext cx="1628799" cy="394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7705" y="3788907"/>
            <a:ext cx="1766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Библиотека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58" y="5487359"/>
            <a:ext cx="2302335" cy="137650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797104" y="5080246"/>
            <a:ext cx="155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Print" panose="02000600000000000000" pitchFamily="2" charset="0"/>
              </a:rPr>
              <a:t>Дубровицы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28" name="Скругленный прямоугольник 27">
            <a:hlinkClick r:id="rId27"/>
          </p:cNvPr>
          <p:cNvSpPr/>
          <p:nvPr/>
        </p:nvSpPr>
        <p:spPr>
          <a:xfrm>
            <a:off x="4557071" y="6863861"/>
            <a:ext cx="1945510" cy="297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005230" y="8441397"/>
            <a:ext cx="1595809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Официальный сайт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063702" y="7701792"/>
            <a:ext cx="172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Segoe Print" panose="02000600000000000000" pitchFamily="2" charset="0"/>
              </a:rPr>
              <a:t>Подольский Краеведческий  музей</a:t>
            </a:r>
            <a:endParaRPr lang="ru-RU" sz="1400" b="1" dirty="0">
              <a:latin typeface="Segoe Print" panose="020006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4896" y="5541776"/>
            <a:ext cx="274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Футбольный клуб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  <p:sp>
        <p:nvSpPr>
          <p:cNvPr id="30720" name="TextBox 30719"/>
          <p:cNvSpPr txBox="1"/>
          <p:nvPr/>
        </p:nvSpPr>
        <p:spPr>
          <a:xfrm>
            <a:off x="2342499" y="5124957"/>
            <a:ext cx="2255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Детский центр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  <p:sp>
        <p:nvSpPr>
          <p:cNvPr id="30721" name="TextBox 30720"/>
          <p:cNvSpPr txBox="1"/>
          <p:nvPr/>
        </p:nvSpPr>
        <p:spPr>
          <a:xfrm>
            <a:off x="548358" y="1903351"/>
            <a:ext cx="240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Print" panose="02000600000000000000" pitchFamily="2" charset="0"/>
              </a:rPr>
              <a:t>Клуб Каратэ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30723" name="TextBox 30722"/>
          <p:cNvSpPr txBox="1"/>
          <p:nvPr/>
        </p:nvSpPr>
        <p:spPr>
          <a:xfrm>
            <a:off x="3416802" y="786685"/>
            <a:ext cx="312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Segoe Print" panose="02000600000000000000" pitchFamily="2" charset="0"/>
              </a:rPr>
              <a:t>партнерство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30724" name="TextBox 30723"/>
          <p:cNvSpPr txBox="1"/>
          <p:nvPr/>
        </p:nvSpPr>
        <p:spPr>
          <a:xfrm>
            <a:off x="3406149" y="1467610"/>
            <a:ext cx="2869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Комплекс с бассейном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  <p:sp>
        <p:nvSpPr>
          <p:cNvPr id="30729" name="TextBox 30728"/>
          <p:cNvSpPr txBox="1"/>
          <p:nvPr/>
        </p:nvSpPr>
        <p:spPr>
          <a:xfrm>
            <a:off x="3232129" y="473891"/>
            <a:ext cx="273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Социальное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8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2"/>
          </p:cNvPr>
          <p:cNvSpPr/>
          <p:nvPr/>
        </p:nvSpPr>
        <p:spPr>
          <a:xfrm>
            <a:off x="1892850" y="461328"/>
            <a:ext cx="2952328" cy="801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Консультационный центр</a:t>
            </a:r>
          </a:p>
          <a:p>
            <a:pPr algn="ctr"/>
            <a:r>
              <a:rPr lang="ru-RU" dirty="0" smtClean="0"/>
              <a:t> на нашем сайте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4" y="1262708"/>
            <a:ext cx="4911647" cy="11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3236" y="9199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</a:rPr>
              <a:t>Поддержка семей с детьми с ОВЗ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71" y="2405364"/>
            <a:ext cx="68329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В 2018 году на базе Детского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сада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компенсирующего вида «Улыбка»  стартовала реализация программы ранней </a:t>
            </a:r>
            <a:r>
              <a:rPr lang="ru-RU" sz="1400" b="1" dirty="0" err="1">
                <a:solidFill>
                  <a:srgbClr val="430E05"/>
                </a:solidFill>
                <a:latin typeface="Segoe Print" panose="02000600000000000000" pitchFamily="2" charset="0"/>
              </a:rPr>
              <a:t>психолого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 – педагогической помощи детям дошкольного возраста. Программа реализуется в рамках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Консультационного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центра.</a:t>
            </a:r>
          </a:p>
          <a:p>
            <a:pPr algn="ctr"/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Проблема  социализации  детей  с  ограниченными  возможностями здоровья остается одной из важных проблем современного общества. В настоящее время в Российской Федерации  существенно  возросло  количество  детей инвалидов. По  данным Федеральной  службы  государственной  статистики Российской  Федерации,  около 1,5 миллиона детей имеют диагноз детский церебральный паралич (ДЦП). Согласно  клиническим  исследованиям,  у  детей  с  различной  </a:t>
            </a:r>
            <a:endParaRPr lang="ru-RU" sz="14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степенью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</a:rPr>
              <a:t>заболеваний наблюдается не только нарушение мышечного движения, но и речевых и  психических  функций. Это,  в  свою  очередь,  значительно  усложняет  процессы обучения, воспитания и социализации детей. Вопросам социализации детей с ограниченными возможностями в нашей стране уделяется особое внимание. Об этом свидетельствуют принятые за последние годы законы и проекты, а разработанная и успешно реализуемая государственная программа Российской Федерации «Доступная среда» уже реализована во многих учреждениях социальной значимости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. Детский сад  25 «Улыбка» идет в ногу со временем.</a:t>
            </a:r>
          </a:p>
          <a:p>
            <a:pPr algn="ctr"/>
            <a:endParaRPr lang="ru-RU" sz="14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algn="ctr"/>
            <a:endParaRPr lang="ru-RU" sz="1400" b="1" i="0" dirty="0">
              <a:solidFill>
                <a:srgbClr val="430E05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1" name="Рисунок 10" descr="IMG_20190307_093701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 l="16138" t="10101" r="10626"/>
          <a:stretch>
            <a:fillRect/>
          </a:stretch>
        </p:blipFill>
        <p:spPr>
          <a:xfrm>
            <a:off x="4899734" y="525549"/>
            <a:ext cx="1945109" cy="150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190223_114150.jpg"/>
          <p:cNvPicPr>
            <a:picLocks noChangeAspect="1"/>
          </p:cNvPicPr>
          <p:nvPr/>
        </p:nvPicPr>
        <p:blipFill>
          <a:blip r:embed="rId5" cstate="print"/>
          <a:srcRect l="11413" b="13251"/>
          <a:stretch>
            <a:fillRect/>
          </a:stretch>
        </p:blipFill>
        <p:spPr>
          <a:xfrm>
            <a:off x="116632" y="525549"/>
            <a:ext cx="1854324" cy="147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Дмитрий\Downloads\72f36d9a-8f28-4634-960f-201c8f7b00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5" y="7292081"/>
            <a:ext cx="2389127" cy="141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28907" y="7092280"/>
            <a:ext cx="3865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 детском саду для детей с ОВЗ в рамках консультационного центра  созданы условия для занятий </a:t>
            </a:r>
            <a:r>
              <a:rPr lang="ru-RU" sz="1400" b="1" dirty="0" err="1" smtClean="0">
                <a:solidFill>
                  <a:srgbClr val="430E05"/>
                </a:solidFill>
                <a:latin typeface="Segoe Print" panose="02000600000000000000" pitchFamily="2" charset="0"/>
              </a:rPr>
              <a:t>фитболом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, футболом, плаванием, для занятий с учителем – логопедом, педагогом – психологом, учителем - дефектологом, музыкальным рук., воспитателями.  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614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8" y="8772308"/>
            <a:ext cx="2195599" cy="34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54" y="44424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915" y="740098"/>
            <a:ext cx="665853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400" b="1" kern="0" dirty="0" smtClean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</a:t>
            </a:r>
            <a:r>
              <a:rPr lang="ru-RU" sz="14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организация детского сада в целом, и каждой группы в отдельности, реализуется через совокупность образовательных пространств, в которых ребёнок свободно действует, создаёт и поддерживает вместе с другими нормы и правила этих пространств. Под образовательным пространством мы понимаем некую совокупность специально организованных средовых условий, в которую входят окружающие ребёнка люди, окружающая культурная среда (или среды) и разнообразие форм определённого вида деятельности, в которую включён ребёнок. Это не пространство трансляции учебных знаний. Это пространство создания возможностей двигаться по своей собственной траектории, а значит познания себя. Каждое пространство, с одной стороны, является открытым, свободным и предлагает ребёнку целый веер возможностей для разворачивания своей активности, с другой — обладает своими рамками и правилами (поведения, взаимодействия, безопасности и т. д.).</a:t>
            </a:r>
            <a:endParaRPr lang="ru-RU" sz="1400" kern="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063" y="4862151"/>
            <a:ext cx="602767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srgbClr val="7030A0"/>
                </a:solidFill>
                <a:latin typeface="Segoe Print" panose="02000600000000000000" pitchFamily="2" charset="0"/>
                <a:cs typeface="MS UI Gothic"/>
              </a:rPr>
              <a:t>Основными пространствами детского сада являются: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66" y="8462929"/>
            <a:ext cx="2208262" cy="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C:\Users\Дмитрий\Desktop\публичный доклад\фото\день семьи, любви\IMG_20190708_114650.jpg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17" y="5596130"/>
            <a:ext cx="2004561" cy="194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7966833"/>
              </p:ext>
            </p:extLst>
          </p:nvPr>
        </p:nvGraphicFramePr>
        <p:xfrm>
          <a:off x="128618" y="5254419"/>
          <a:ext cx="4514948" cy="378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3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744" y="1763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3849" y="251520"/>
            <a:ext cx="256865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  <a:latin typeface="Segoe Print" panose="02000600000000000000" pitchFamily="2" charset="0"/>
              </a:rPr>
              <a:t>Оглавление</a:t>
            </a:r>
            <a:r>
              <a:rPr lang="ru-RU" sz="2400" b="1" kern="0" dirty="0" smtClean="0">
                <a:solidFill>
                  <a:srgbClr val="9A5315">
                    <a:lumMod val="50000"/>
                  </a:srgbClr>
                </a:solidFill>
              </a:rPr>
              <a:t>.</a:t>
            </a:r>
            <a:endParaRPr lang="ru-RU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44488357"/>
              </p:ext>
            </p:extLst>
          </p:nvPr>
        </p:nvGraphicFramePr>
        <p:xfrm>
          <a:off x="213819" y="786271"/>
          <a:ext cx="6408712" cy="777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4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Дмитрий\Desktop\публичный доклад\фото\света\IMG-20181003-WA00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r="-224"/>
          <a:stretch/>
        </p:blipFill>
        <p:spPr bwMode="auto">
          <a:xfrm>
            <a:off x="178332" y="6648451"/>
            <a:ext cx="1950173" cy="2358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559" y="971600"/>
            <a:ext cx="615889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Игровое пространство.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  <a:cs typeface="MS UI Gothic"/>
            </a:endParaRPr>
          </a:p>
          <a:p>
            <a:pPr lvl="0" algn="just">
              <a:lnSpc>
                <a:spcPct val="115000"/>
              </a:lnSpc>
            </a:pP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	Игровое пространство является самым приоритетным и наиболее интегрированным во все остальные пространства. Опираясь на общественный формат, игра является ведущей деятельностью ребёнка дошкольного возраста. Поскольку именно в игре ребёнок осваивает окружающий мир и накапливает представления о самом себе, в детском саду создаются условия для разворачивания игровой деятельности самых разных видов: свободной игры, ролевых игр, сюжетных игр, игр с разной степенью заданных правил и различной предметностью. Модульные игровые зоны в группах устроены таким образом, что в них всегда есть возможность творческого приспособления пространства к задачам игры, разворачиваемой ребёнком (или несколькими детьми) в данный момент. </a:t>
            </a:r>
          </a:p>
        </p:txBody>
      </p:sp>
      <p:pic>
        <p:nvPicPr>
          <p:cNvPr id="13" name="Picture 3" descr="C:\Users\Дмитрий\Downloads\IMG_9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14" y="4996236"/>
            <a:ext cx="2134935" cy="1601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723640" y="9144000"/>
            <a:ext cx="382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Ссылки на видео ролики с играми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09" name="Pictur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92" y="8598190"/>
            <a:ext cx="2395537" cy="3778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Дмитрий\Desktop\публичный доклад\фото\света\6d4af273-aeab-49f6-b623-df5e88cc404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65" y="6736999"/>
            <a:ext cx="2351584" cy="17636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Дмитрий\Desktop\публичный доклад\фото\среда\5b4f25bc-f117-4c95-b206-61f2b09c808c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b="20717"/>
          <a:stretch/>
        </p:blipFill>
        <p:spPr bwMode="auto">
          <a:xfrm>
            <a:off x="2128505" y="6648452"/>
            <a:ext cx="1957705" cy="232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Дмитрий\Desktop\публичный доклад\фото\среда\6caaa0b5-0153-4f20-90f5-8d921cb500fd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5" y="4996236"/>
            <a:ext cx="3083423" cy="165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Дмитрий\Desktop\публичный доклад\фото\среда\17e9247b-de0f-4a32-9cc4-65cb315590fb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8" t="1" b="595"/>
          <a:stretch/>
        </p:blipFill>
        <p:spPr bwMode="auto">
          <a:xfrm>
            <a:off x="2657806" y="4996235"/>
            <a:ext cx="1928495" cy="1701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22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230" y="448479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454" y="722544"/>
            <a:ext cx="630290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Пространство </a:t>
            </a:r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  <a:cs typeface="MS UI Gothic"/>
            </a:endParaRPr>
          </a:p>
          <a:p>
            <a:pPr lvl="0"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художественно-эстетического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развития.</a:t>
            </a:r>
            <a:endParaRPr lang="ru-RU" sz="1200" dirty="0">
              <a:solidFill>
                <a:srgbClr val="430E05"/>
              </a:solidFill>
              <a:latin typeface="Segoe Print" panose="02000600000000000000" pitchFamily="2" charset="0"/>
              <a:cs typeface="MS UI Gothi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993" y="1294460"/>
            <a:ext cx="6480720" cy="457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Пространство художественно-эстетического развития в детском саду представлено целым рядом взаимопроникающих областей: изобразительной, музыкальной, пластической, художественного конструирования, театральной. Все эти пространства представлены как в общем поле детского сада, так и внутри групп.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Задача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каждого из этих пространств — создание условий для приобретения ребёнком новых возможностей самовыражения, работы со своим внутренним состоянием, развития своей индивидуальности, овладения новым языком общения с самим собой, с другими людьми и с миром. Приобретаемый в этом пространстве сенсорный опыт, развитие чувства ритма и эмоционально-образное развитие подчинены той же самой задаче — освоению ребёнком окружающего мира природы и мира человеческой культуры через чувственное восприятие, сохранению доверия к этим мирам, усилению вкуса к жизни.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3" descr="C:\Users\Дмитрий\Downloads\2018-02-26-PHOTO-000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3" y="5353117"/>
            <a:ext cx="3416133" cy="3416133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Дмитрий\Downloads\IMG_9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93" y="7119574"/>
            <a:ext cx="2880320" cy="1620180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Дмитрий\Downloads\IMG_93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289"/>
          <a:stretch/>
        </p:blipFill>
        <p:spPr bwMode="auto">
          <a:xfrm>
            <a:off x="4043546" y="5364088"/>
            <a:ext cx="2160241" cy="1634475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46" y="8753147"/>
            <a:ext cx="2310620" cy="36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6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873" y="258448"/>
            <a:ext cx="6457487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/>
                <a:cs typeface="MS UI Gothic"/>
              </a:rPr>
              <a:t>	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/>
              <a:cs typeface="MS UI Gothic"/>
            </a:endParaRPr>
          </a:p>
          <a:p>
            <a:pPr lvl="0" algn="ctr"/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Пространство физической </a:t>
            </a:r>
            <a:r>
              <a:rPr lang="ru-RU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культуры, здоровья и безопасности </a:t>
            </a:r>
            <a:r>
              <a:rPr lang="ru-RU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 </a:t>
            </a:r>
            <a:endParaRPr lang="ru-RU" dirty="0">
              <a:solidFill>
                <a:srgbClr val="430E05"/>
              </a:solidFill>
              <a:latin typeface="Segoe Print" panose="02000600000000000000" pitchFamily="2" charset="0"/>
              <a:cs typeface="MS UI Gothic"/>
            </a:endParaRPr>
          </a:p>
          <a:p>
            <a:pPr algn="just"/>
            <a:endParaRPr lang="ru-RU" dirty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endParaRPr lang="ru-RU" dirty="0" smtClean="0">
              <a:solidFill>
                <a:prstClr val="black"/>
              </a:solidFill>
              <a:latin typeface="Times New Roman"/>
              <a:cs typeface="MS UI Gothic"/>
            </a:endParaRPr>
          </a:p>
          <a:p>
            <a:pPr algn="just"/>
            <a:endParaRPr lang="ru-RU" dirty="0">
              <a:solidFill>
                <a:prstClr val="black"/>
              </a:solidFill>
              <a:latin typeface="Times New Roman"/>
              <a:cs typeface="MS UI Gothic"/>
            </a:endParaRPr>
          </a:p>
          <a:p>
            <a:pPr algn="just"/>
            <a:endParaRPr lang="ru-RU" dirty="0" smtClean="0">
              <a:solidFill>
                <a:prstClr val="black"/>
              </a:solidFill>
              <a:latin typeface="Times New Roman"/>
              <a:cs typeface="MS UI Gothic"/>
            </a:endParaRPr>
          </a:p>
          <a:p>
            <a:pPr algn="just"/>
            <a:endParaRPr lang="ru-RU" sz="1600" dirty="0" smtClean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endParaRPr lang="ru-RU" sz="1600" dirty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endParaRPr lang="ru-RU" sz="1600" dirty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r>
              <a:rPr lang="ru-RU" sz="1600" dirty="0" smtClean="0">
                <a:solidFill>
                  <a:srgbClr val="003374"/>
                </a:solidFill>
                <a:latin typeface="Times New Roman"/>
                <a:cs typeface="MS UI Gothic"/>
              </a:rPr>
              <a:t>	</a:t>
            </a:r>
          </a:p>
          <a:p>
            <a:pPr algn="just"/>
            <a:endParaRPr lang="ru-RU" sz="1600" dirty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endParaRPr lang="ru-RU" sz="1600" dirty="0" smtClean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r>
              <a:rPr lang="ru-RU" sz="1600" dirty="0" smtClean="0">
                <a:solidFill>
                  <a:srgbClr val="003374"/>
                </a:solidFill>
                <a:latin typeface="Times New Roman"/>
                <a:cs typeface="MS UI Gothic"/>
              </a:rPr>
              <a:t>                                                                                                               </a:t>
            </a:r>
          </a:p>
          <a:p>
            <a:pPr algn="just"/>
            <a:endParaRPr lang="ru-RU" sz="1600" dirty="0">
              <a:solidFill>
                <a:srgbClr val="003374"/>
              </a:solidFill>
              <a:latin typeface="Times New Roman"/>
              <a:cs typeface="MS UI Gothic"/>
            </a:endParaRPr>
          </a:p>
          <a:p>
            <a:pPr algn="just"/>
            <a:r>
              <a:rPr lang="ru-RU" sz="1600" dirty="0" smtClean="0">
                <a:solidFill>
                  <a:srgbClr val="003374"/>
                </a:solidFill>
                <a:latin typeface="Times New Roman"/>
                <a:cs typeface="MS UI Gothic"/>
              </a:rPr>
              <a:t>	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Под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физической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культурой и здоровьем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применительно к дошкольному возрасту, мы понимаем взращивание ребёнком представлений о собственном теле, его функционировании. В силу возрастных особенностей дошкольника, его  потребности в большом объёме двигательной активности, становление психических функций через развитие физических способностей  это пространство является наиболее важным в детском саду. И главным для нас здесь оказывается — не проводить занятия по физической культуре, а создавать в детском саду условия, в которых ребёнок всё время попадал бы в ситуацию успеха, испытывая свои физические возможности, не боялся своей реакции на встречу с преградами. Кроме того, это пространство узнавания, определения своих физических возможностей, фиксации преодолений и достижений. И именно этим, с нашей точки зрения, должен заниматься педагог физической культуры в детском саду вместо проведения занятий по общепринятым педагогическим нормам. Для решения этих задач большое внимание уделяется созданию особых условий для двигательной активности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детей, которые должны быть безопасными.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9218" name="Picture 2" descr="C:\Users\Дмитрий\Desktop\публичный доклад\фото\света\IMG-20180901-WA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1383345"/>
            <a:ext cx="2520280" cy="1655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62" y="8687279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5" y="1403648"/>
            <a:ext cx="2700337" cy="147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Дмитрий\Downloads\2018-02-27-PHOTO-0000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69" y="1403648"/>
            <a:ext cx="2230244" cy="223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Дмитрий\Desktop\публичный доклад\фото\света\IMG-20180912-WA00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2403856"/>
            <a:ext cx="1322065" cy="186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Дмитрий\Desktop\публичный доклад\фото\света\IMG-20180912-WA00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4" y="2627784"/>
            <a:ext cx="2143724" cy="163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Дмитрий\Desktop\публичный доклад\фото\света\IMG-20181109-WA0002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r="5282" b="1"/>
          <a:stretch/>
        </p:blipFill>
        <p:spPr bwMode="auto">
          <a:xfrm>
            <a:off x="2232945" y="3224943"/>
            <a:ext cx="2165249" cy="105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Дмитрий\Desktop\публичный доклад\фото\света\IMG_6425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1" r="2712" b="25469"/>
          <a:stretch/>
        </p:blipFill>
        <p:spPr bwMode="auto">
          <a:xfrm>
            <a:off x="5170100" y="2780973"/>
            <a:ext cx="1440160" cy="1425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06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454" y="1475656"/>
            <a:ext cx="62838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	Все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пространства детского сада тесно связаны друг с другом, являются взаимопроникающими и взаимодополняющими, обеспечивая ребёнку целостную жизнедеятельность,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исследовательскую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активность и познавательный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интерес, которые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стимулируются в детском саду повсеместно. Познавательный процесс в дошкольном возрасте — это всегда непосредственная деятельность ребёнка, и это в большой степени определяет организацию среды, где ребёнок, играя, может познавать окружающий мир. </a:t>
            </a:r>
            <a:endParaRPr lang="ru-RU" sz="16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454" y="971600"/>
            <a:ext cx="633851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Пространство </a:t>
            </a:r>
            <a:r>
              <a:rPr lang="ru-RU" b="1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познания окружающего </a:t>
            </a:r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мира.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  <a:ea typeface="Times New Roman"/>
              <a:cs typeface="MS UI Gothic"/>
            </a:endParaRPr>
          </a:p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	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973" y="5868144"/>
            <a:ext cx="6283801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Например, в игровом опытно-познавательном пространстве «Удивительный мир» каждый ребёнок может проводить исследования и наблюдения, проделывать простые опыты, основанные на физических законах. При этом сам опыт становится не иллюстрацией того или иного закона, а собственным открытием ребёнка. Дети обнаруживают удивительные способности привычных веществ и предметов, окружающих их на каждом шагу. </a:t>
            </a:r>
            <a:endParaRPr lang="ru-RU" sz="1200" dirty="0">
              <a:solidFill>
                <a:srgbClr val="430E05"/>
              </a:solidFill>
              <a:latin typeface="Segoe Print" panose="02000600000000000000" pitchFamily="2" charset="0"/>
              <a:ea typeface="Times New Roman"/>
            </a:endParaRPr>
          </a:p>
        </p:txBody>
      </p:sp>
      <p:pic>
        <p:nvPicPr>
          <p:cNvPr id="7" name="Picture 2" descr="C:\Users\Дмитрий\Downloads\IMG_9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87" y="3707905"/>
            <a:ext cx="2688299" cy="2016224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Дмитрий\Downloads\7f5fb138-d463-4b95-8129-88cb9b2bf3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763" r="-230" b="13091"/>
          <a:stretch/>
        </p:blipFill>
        <p:spPr bwMode="auto">
          <a:xfrm>
            <a:off x="4886852" y="3707905"/>
            <a:ext cx="1779753" cy="20162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C:\Users\Дмитрий\Downloads\f7ea4640-1076-4b06-80c9-b4bdd68e15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707905"/>
            <a:ext cx="1562979" cy="20162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361" name="Pictur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29" y="8604448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6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Дмитрий\Desktop\публичный доклад\фото\света\IMG_66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31" y="2894987"/>
            <a:ext cx="2102750" cy="1572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Дмитрий\Desktop\публичный доклад\фото\света\IMG_54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40" y="2093765"/>
            <a:ext cx="2102750" cy="125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1981" y="884880"/>
            <a:ext cx="64087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Пространство «Настольных  игр» </a:t>
            </a:r>
            <a:endParaRPr lang="ru-RU" b="1" dirty="0" smtClean="0">
              <a:solidFill>
                <a:srgbClr val="430E05"/>
              </a:solidFill>
              <a:latin typeface="Segoe Print" panose="02000600000000000000" pitchFamily="2" charset="0"/>
              <a:ea typeface="Times New Roman"/>
              <a:cs typeface="MS UI Gothic"/>
            </a:endParaRPr>
          </a:p>
          <a:p>
            <a:pPr lvl="0" algn="ctr"/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По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сути, пространство не только познавательное, в котором происходит формирование основ математических представлений, но и коммуникативное. Большинство предлагаемых здесь игр — игры с заранее заданными правилами. </a:t>
            </a:r>
            <a:endParaRPr lang="ru-RU" sz="14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539" y="4486234"/>
            <a:ext cx="6518930" cy="415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	Научиться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быть свободным внутри жёстких правил — одна из задач, которые встают перед ребёнком в этом пространстве, здесь каждый может создавать игровые ситуации, выстраивать отношения и вступать в диалог со своим партнёром. Это место, где можно пробовать, искать варианты, где можно сформировать отношение к проигрышу как к обучающей ситуации, ведь пройти путь собственных проб и ошибок, иметь возможность рисковать, исследовать, искать варианты — это и есть то, что позволяет в дальнейшем иметь собственное суждение, уверенно и самостоятельно идти по жизни. </a:t>
            </a:r>
          </a:p>
          <a:p>
            <a:pPr lvl="0" indent="449580" algn="just">
              <a:lnSpc>
                <a:spcPct val="115000"/>
              </a:lnSpc>
            </a:pP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А для детей с нарушениями речи свое, особое пространство «</a:t>
            </a:r>
            <a:r>
              <a:rPr lang="ru-RU" sz="1400" dirty="0" err="1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Речевичок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  <a:cs typeface="MS UI Gothic"/>
              </a:rPr>
              <a:t>», которое наполнено всевозможными центрами: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речевой центр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sz="1400" i="1" dirty="0">
                <a:solidFill>
                  <a:srgbClr val="430E05"/>
                </a:solidFill>
                <a:latin typeface="Segoe Print" panose="02000600000000000000" pitchFamily="2" charset="0"/>
                <a:ea typeface="MS UI Gothic"/>
              </a:rPr>
              <a:t>зеркала</a:t>
            </a:r>
            <a:r>
              <a:rPr lang="ru-RU" sz="1400" i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,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 сенсорный центр, центр занятий, центр моторного  развития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,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ea typeface="Times New Roman"/>
              </a:rPr>
              <a:t>центр речевого дыхания. 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12289" name="Picture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23" y="8532440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Дмитрий\Desktop\публичный доклад\фото\света\b7c5ec51-0896-48ca-93cf-ae245ee6ef6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r="15929"/>
          <a:stretch/>
        </p:blipFill>
        <p:spPr bwMode="auto">
          <a:xfrm>
            <a:off x="411982" y="2093766"/>
            <a:ext cx="1483650" cy="235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81" y="2093765"/>
            <a:ext cx="2358445" cy="235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6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7587" y="827552"/>
            <a:ext cx="56886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Пространство личностного и социального развития «Я и другие».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454" y="4716016"/>
            <a:ext cx="6230898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	Приобретение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ребёнком личностного и  социального опыта происходит в детском саду повсеместно, во всех выстраиваемых педагогами пространствах. Выделение его в отдельное пространство необходимо лишь для подчёркивания важности решаемых в этой плоскости задач. Из специальных условий, создаваемых для поддержания эмоционального благополучия ребёнка, его хорошего физического и психического состояния, следует отметить пространство релаксации и </a:t>
            </a:r>
            <a:r>
              <a:rPr lang="ru-RU" sz="1400" dirty="0" err="1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саморегуляции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 «Уголок уединения», организованное для детей с повышенной тревожностью и трудностями в расслабление. Учитывая индивидуальные особенности психики и физиологии детей, создаётся особая обстановка, цель которой — вызвать процесс торможения, расслабления и успокоения. Специальные ритуалы перед дневным сном (чтение или рассказывание воспитателем сказок и историй, спокойная музыка и т. д.) также способствуют расслаблению и засыпанию ребёнка.</a:t>
            </a:r>
          </a:p>
        </p:txBody>
      </p:sp>
      <p:pic>
        <p:nvPicPr>
          <p:cNvPr id="1331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15" y="8689817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Дмитрий\Desktop\публичный доклад\фото\среда\PHOTO-2019-07-10-08-18-18-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522" r="1449" b="5652"/>
          <a:stretch/>
        </p:blipFill>
        <p:spPr bwMode="auto">
          <a:xfrm>
            <a:off x="277244" y="1628019"/>
            <a:ext cx="2173556" cy="240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Дмитрий\Desktop\публичный доклад\фото\среда\f6d9b857-a87d-460b-91c9-13fd15ab81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53" y="1600363"/>
            <a:ext cx="1897714" cy="2407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Дмитрий\Desktop\публичный доклад\фото\среда\1bc8d62f-531c-4100-be05-785023117cf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" b="17960"/>
          <a:stretch/>
        </p:blipFill>
        <p:spPr bwMode="auto">
          <a:xfrm>
            <a:off x="2450800" y="1628019"/>
            <a:ext cx="2325253" cy="14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Дмитрий\Downloads\IMG_665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40" y="3030600"/>
            <a:ext cx="2158972" cy="1597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96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54" y="5155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лучше!!!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103273"/>
            <a:ext cx="56886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600" b="1" kern="0" dirty="0">
                <a:solidFill>
                  <a:srgbClr val="430E05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Пространственная организация детского сада</a:t>
            </a:r>
            <a:endParaRPr lang="ru-RU" sz="1600" kern="0" dirty="0">
              <a:solidFill>
                <a:srgbClr val="430E05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71400" y="859709"/>
            <a:ext cx="70294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Основы правового, трудового и информационного пространства.</a:t>
            </a:r>
            <a:endParaRPr lang="ru-RU" sz="1200" dirty="0">
              <a:solidFill>
                <a:srgbClr val="430E05"/>
              </a:solidFill>
              <a:latin typeface="Segoe Print" panose="02000600000000000000" pitchFamily="2" charset="0"/>
              <a:cs typeface="MS UI Gothi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64" y="1509118"/>
            <a:ext cx="247099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Освоение чужих правил и необходимость вырабатывать свои собственные вместе с другими — основа представлений ребёнка о своих и чужих границах, то, на чём впоследствии будут основываться договорные отношения и правовое поле. Пространством приобретения первоначального опыта таких отношений оказываются пребывание детей в группах, взаимодействие со сверстниками и взрослыми, на занятиях и в пространстве свободной игры. Трудовое пространство детского сада представлено занятиями ручным трудом.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58960" y="1509118"/>
            <a:ext cx="26642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Кроме того, воспитатели и младшие воспитатели побуждают детей к участию в организации быта в группе, к освоению самых разных видов трудовой деятельности в процессе повседневной жизни. Прообразом единого информационного пространства являются стены коридоров детского сада, раздевальных помещений групп используемые для демонстрации детских работ, создания фотогалерей, вывешивания объявлений и афиш. Взаимодействие с этим пространством позволяет ребёнку полнее переживать свою </a:t>
            </a:r>
            <a:r>
              <a:rPr lang="ru-RU" sz="1400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принадлежность ко </a:t>
            </a: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всему детско-взрослому сообществу.</a:t>
            </a:r>
            <a:endParaRPr lang="ru-RU" sz="1400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4" descr="C:\Users\Дмитрий\Downloads\2018-04-14-PHOTO-00001498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r="21139" b="7574"/>
          <a:stretch/>
        </p:blipFill>
        <p:spPr bwMode="auto">
          <a:xfrm>
            <a:off x="2586398" y="2843807"/>
            <a:ext cx="1560247" cy="1283509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митрий\Downloads\2018-04-04-PHOTO-0000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75" y="4297012"/>
            <a:ext cx="1590694" cy="1590694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Дмитрий\Downloads\2018-04-14-PHOTO-000015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 r="35652" b="8701"/>
          <a:stretch/>
        </p:blipFill>
        <p:spPr bwMode="auto">
          <a:xfrm>
            <a:off x="2586398" y="6084168"/>
            <a:ext cx="1649338" cy="1017834"/>
          </a:xfrm>
          <a:prstGeom prst="rect">
            <a:avLst/>
          </a:prstGeom>
          <a:noFill/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Дмитрий\Desktop\публичный доклад\фото\света\IMG_20181010_1624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5" y="7827164"/>
            <a:ext cx="1902507" cy="12169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C:\Users\Дмитрий\Desktop\публичный доклад\фото\света\IMG-20181010-WA00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7418428"/>
            <a:ext cx="1872208" cy="12790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C:\Users\Дмитрий\Desktop\публичный доклад\фото\света\IMG-20181016-WA00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89" y="7369902"/>
            <a:ext cx="2015666" cy="14690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26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28" y="8697456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C:\Users\Дмитрий\Downloads\IMG_668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75" y="1509118"/>
            <a:ext cx="1777911" cy="122897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96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6832" y="2724031"/>
            <a:ext cx="4335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Segoe Print" panose="02000600000000000000" pitchFamily="2" charset="0"/>
              </a:rPr>
              <a:t>МДОУ </a:t>
            </a:r>
            <a:r>
              <a:rPr lang="ru-RU" sz="16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детский сад  комбинированного вида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№25  «Улыбка»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736" y="5462777"/>
            <a:ext cx="6523667" cy="359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	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И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на вопрос, который адресован ребенку: «Нравится ли тебе ходить в детский сад?», мы очень часто слышим следующие ответы: «Я очень люблю свой детский садик. Меня всегда здесь встречает любимый воспитатель. Она такая  умелая! Она как волшебник, всегда меня спрашивает, что я хочу? А потом помогает мне сделать все что угодно, что захочу, она очень добрая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 </a:t>
            </a:r>
            <a:r>
              <a:rPr lang="ru-RU" sz="1400" b="1" dirty="0" smtClean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                  </a:t>
            </a: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…. и это не просто слова детей. </a:t>
            </a: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Это -  слова, которые служат для нас самой большой НАГРАДОЙ!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sz="1400" dirty="0">
                <a:solidFill>
                  <a:srgbClr val="430E05"/>
                </a:solidFill>
                <a:latin typeface="Segoe Print" panose="02000600000000000000" pitchFamily="2" charset="0"/>
                <a:cs typeface="MS UI Gothic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7914" y="3821047"/>
            <a:ext cx="368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Где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царит мир любви, </a:t>
            </a:r>
            <a:endParaRPr lang="ru-RU" sz="1600" b="1" dirty="0" smtClean="0">
              <a:solidFill>
                <a:srgbClr val="430E05"/>
              </a:solidFill>
              <a:latin typeface="Segoe Print" panose="02000600000000000000" pitchFamily="2" charset="0"/>
            </a:endParaRPr>
          </a:p>
          <a:p>
            <a:pPr lvl="0" algn="ctr"/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заботы </a:t>
            </a:r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и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внимания</a:t>
            </a:r>
            <a:r>
              <a:rPr lang="ru-RU" sz="20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 </a:t>
            </a:r>
            <a:endParaRPr lang="ru-RU" sz="20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979" y="5356518"/>
            <a:ext cx="558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Segoe Print" panose="02000600000000000000" pitchFamily="2" charset="0"/>
              </a:rPr>
              <a:t>С каждым днем становится лучше!!!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4291105" y="8662883"/>
            <a:ext cx="2376264" cy="329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Вернуться к оглавлению</a:t>
            </a:r>
            <a:endParaRPr lang="ru-RU" sz="1400" b="1" dirty="0"/>
          </a:p>
        </p:txBody>
      </p:sp>
      <p:pic>
        <p:nvPicPr>
          <p:cNvPr id="12" name="Рисунок 11" descr="C:\Users\Дмитрий\Desktop\публичный доклад\фото\света\IMG-20190421-WA0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1083119"/>
            <a:ext cx="1701437" cy="244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37634" y="3801306"/>
            <a:ext cx="2492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430E05"/>
                </a:solidFill>
                <a:latin typeface="Segoe Print" panose="02000600000000000000" pitchFamily="2" charset="0"/>
              </a:rPr>
              <a:t>Образовательная</a:t>
            </a:r>
            <a:r>
              <a:rPr lang="ru-RU" sz="1600" b="1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  <a:r>
              <a:rPr lang="ru-RU" sz="1600" b="1" dirty="0" smtClean="0">
                <a:solidFill>
                  <a:srgbClr val="430E05"/>
                </a:solidFill>
                <a:latin typeface="Segoe Print" panose="02000600000000000000" pitchFamily="2" charset="0"/>
              </a:rPr>
              <a:t>территория</a:t>
            </a:r>
            <a:endParaRPr lang="ru-RU" sz="1600" b="1" dirty="0">
              <a:solidFill>
                <a:srgbClr val="430E05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Рисунок 14" descr="C:\Users\Дмитрий\Desktop\публичный доклад\фото\света\IMG-20190428-WA00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6" y="1052162"/>
            <a:ext cx="1885543" cy="2440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Дмитрий\Desktop\публичный доклад\фото\света\IMG-20190428-WA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56" y="253857"/>
            <a:ext cx="1800225" cy="239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06" y="3566100"/>
            <a:ext cx="1639962" cy="163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6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43608" y="194422"/>
            <a:ext cx="10801200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Общая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информация о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микрорайоне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 «</a:t>
            </a:r>
            <a:r>
              <a:rPr lang="ru-RU" sz="1400" b="1" kern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Кутузово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» и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ru-RU" sz="1400" b="1" kern="0" dirty="0" err="1">
                <a:solidFill>
                  <a:srgbClr val="9A5315">
                    <a:lumMod val="50000"/>
                  </a:srgbClr>
                </a:solidFill>
                <a:latin typeface="Segoe Print"/>
              </a:rPr>
              <a:t>ЖК«Бородино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»</a:t>
            </a:r>
            <a:endParaRPr lang="ru-RU" sz="12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6" y="1005991"/>
            <a:ext cx="4203105" cy="1767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390" y="3059832"/>
            <a:ext cx="6624735" cy="515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Микрорайон 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«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» расположен в южной части города Подольска, имеет идеальное месторасположение с точки зрения транспортного обеспечения. В пяти минутах ходьбы расположены платформы «Кутузовская» и «Весенняя», позволяющие быстро добраться до Москвы на электричке. Удобный выезд на Симферопольское шоссе, позволит автомобилистам существенно экономить время на дорогу в Москву, а построенный и сданный в эксплуатацию, осенью 2009 года, путепровод через железную дорогу позволит за считанные минуты добраться до центра города Подольска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Микрорайон «</a:t>
            </a:r>
            <a:r>
              <a:rPr lang="ru-RU" sz="1400" dirty="0" err="1" smtClean="0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» 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является одним из старейших районов города Подольска Московской области. Он расположен в уникальном экологически чистом месте вдали от промышленных предприятий, примыкая к лесопарковой зоне, район утопает в тени густых крон деревьев и зеленых насаждений. Район прекрасно снабжен внутригородским автотранспортом. Автобусы и маршрутные такси с интервалами в несколько минут курсируют по утвержденным маршрутам. Окаймляет микрорайон «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» лес, где можно гулять с детьми, активно отдыхать, летом кататься на велосипеде, а зимой на лыжах. Рядом у леса находится чистый пруд, где летом купаются жители города Подольска. </a:t>
            </a:r>
            <a:endParaRPr lang="ru-RU" sz="14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0899" y="526436"/>
            <a:ext cx="291329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Месторасположение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3" name="Прямоугольник 2">
            <a:hlinkClick r:id="rId3"/>
          </p:cNvPr>
          <p:cNvSpPr/>
          <p:nvPr/>
        </p:nvSpPr>
        <p:spPr>
          <a:xfrm>
            <a:off x="1628800" y="2915816"/>
            <a:ext cx="35283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Видеообзор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микрорайона </a:t>
            </a:r>
            <a:r>
              <a:rPr lang="ru-RU" dirty="0" err="1" smtClean="0"/>
              <a:t>Кутузово</a:t>
            </a:r>
            <a:endParaRPr lang="ru-RU" dirty="0"/>
          </a:p>
        </p:txBody>
      </p:sp>
      <p:pic>
        <p:nvPicPr>
          <p:cNvPr id="276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3" y="8532440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9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" y="612571"/>
            <a:ext cx="2414587" cy="1603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760" y="2736950"/>
            <a:ext cx="662473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Город Подольск много внимания уделяет сохранению духовных традиций. На территории района действует недавно возведенный Храм святого Георгия </a:t>
            </a:r>
            <a:r>
              <a:rPr lang="ru-RU" sz="1400" dirty="0" smtClean="0">
                <a:solidFill>
                  <a:prstClr val="black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Победоносца. 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При 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храме организована воскресная школа. Удобство и комфорт жителям микрорайона обеспечивают гипермаркет «Глобус» и множество торговых предприятий, широкий спектр товаров которых отвечает всем требованиям покупателей. Строительство в микрорайоне «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» ведется уже несколько лет. На сегодняшний день помимо современных многоквартирных домов в микрорайоне, с целью решения проблем парковки автотранспорта жителей, построен и функционирует многосекционный гараж, оснащенный автомастерской, автомойкой и магазином с автозапчастями. С целью обеспечения подрастающего поколения всем необходимым, микрорайон оснащен школами и детскими садами, количество которых согласно плану реконструкции будет еще дополнительно наращиваться по мере развития микрорайона. В соответствии с планом застройки микрорайон будет дополнительно оснащен важными объектами социальной сферы: магазинами, предприятиями бытового обслуживания, спортивными и оздоровительными учреждения. Сложившаяся и модернизируемая инфраструктура делает микрорайон «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» очень привлекательным и перспективным районом Подольска.</a:t>
            </a:r>
            <a:endParaRPr lang="ru-RU" sz="1400" dirty="0"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98" y="7694504"/>
            <a:ext cx="1607776" cy="1072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74" y="7720566"/>
            <a:ext cx="763219" cy="10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043608" y="251472"/>
            <a:ext cx="10801200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Общая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информация о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микрорайоне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 «</a:t>
            </a:r>
            <a:r>
              <a:rPr lang="ru-RU" sz="1400" b="1" kern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Кутузово</a:t>
            </a:r>
            <a:r>
              <a:rPr lang="ru-RU" sz="14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» и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ru-RU" sz="1400" b="1" kern="0" dirty="0" err="1">
                <a:solidFill>
                  <a:srgbClr val="9A5315">
                    <a:lumMod val="50000"/>
                  </a:srgbClr>
                </a:solidFill>
                <a:latin typeface="Segoe Print"/>
              </a:rPr>
              <a:t>ЖК«Бородино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»</a:t>
            </a:r>
            <a:endParaRPr lang="ru-RU" sz="1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8067" y="1231133"/>
            <a:ext cx="2780249" cy="3662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Инфраструктура. </a:t>
            </a:r>
            <a:endParaRPr lang="ru-RU" sz="1600" b="1" kern="0" dirty="0">
              <a:solidFill>
                <a:srgbClr val="9A5315">
                  <a:lumMod val="50000"/>
                </a:srgbClr>
              </a:solidFill>
              <a:latin typeface="Segoe Print"/>
            </a:endParaRPr>
          </a:p>
        </p:txBody>
      </p:sp>
      <p:sp>
        <p:nvSpPr>
          <p:cNvPr id="3" name="Прямоугольник 2">
            <a:hlinkClick r:id="rId5"/>
          </p:cNvPr>
          <p:cNvSpPr/>
          <p:nvPr/>
        </p:nvSpPr>
        <p:spPr>
          <a:xfrm>
            <a:off x="1300480" y="2215947"/>
            <a:ext cx="2414587" cy="52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Сайт Храма святого </a:t>
            </a:r>
          </a:p>
          <a:p>
            <a:pPr algn="ctr"/>
            <a:r>
              <a:rPr lang="ru-RU" sz="1400" b="1" dirty="0" smtClean="0"/>
              <a:t>Георгия Победоносца</a:t>
            </a:r>
            <a:endParaRPr lang="ru-RU" sz="1400" b="1" dirty="0"/>
          </a:p>
        </p:txBody>
      </p:sp>
      <p:pic>
        <p:nvPicPr>
          <p:cNvPr id="266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43" y="8669954"/>
            <a:ext cx="2055853" cy="3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879" y="333443"/>
            <a:ext cx="2092239" cy="4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История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района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764" y="138180"/>
            <a:ext cx="1080293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787302"/>
            <a:ext cx="3590925" cy="865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pp.userapi.com/c624330/v624330691/2c786/xFeskM34XY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54036"/>
            <a:ext cx="720080" cy="927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37" y="787302"/>
            <a:ext cx="1292823" cy="86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725" y="1771967"/>
            <a:ext cx="4536504" cy="105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/>
                <a:ea typeface="Calibri"/>
                <a:cs typeface="Times New Roman"/>
              </a:rPr>
              <a:t>«Вот то место, на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котором  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гордость хищника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/>
                <a:ea typeface="Calibri"/>
                <a:cs typeface="Times New Roman"/>
              </a:rPr>
              <a:t>пала перед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неустрашимостью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сынов 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Отечества»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latin typeface="Times New Roman"/>
                <a:ea typeface="Calibri"/>
                <a:cs typeface="Times New Roman"/>
              </a:rPr>
              <a:t>                        Генерал-фельдмаршал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algn="r"/>
            <a:r>
              <a:rPr lang="ru-RU" sz="1400" b="1" i="1" dirty="0">
                <a:latin typeface="Times New Roman"/>
                <a:ea typeface="Calibri"/>
              </a:rPr>
              <a:t>Михаил Илларионович Кутузов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396" y="7007225"/>
            <a:ext cx="36999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/>
                <a:ea typeface="Calibri"/>
              </a:rPr>
              <a:t>Подольская земля – это уникальное историческое место, где наши предки принесли две великие победы на алтарь отечества: это марш-маневр Кутузова в 1812 году и битва за Москву  в 1941 </a:t>
            </a:r>
            <a:r>
              <a:rPr lang="ru-RU" sz="1400" i="1" dirty="0" smtClean="0">
                <a:latin typeface="Times New Roman"/>
                <a:ea typeface="Calibri"/>
              </a:rPr>
              <a:t>году</a:t>
            </a:r>
            <a:r>
              <a:rPr lang="ru-RU" sz="1400" i="1" dirty="0">
                <a:latin typeface="Times New Roman"/>
                <a:ea typeface="Calibri"/>
              </a:rPr>
              <a:t>.</a:t>
            </a:r>
            <a:endParaRPr lang="ru-RU" sz="1400" i="1" dirty="0" smtClean="0">
              <a:latin typeface="Times New Roman"/>
              <a:ea typeface="Calibri"/>
            </a:endParaRPr>
          </a:p>
          <a:p>
            <a:pPr algn="r"/>
            <a:r>
              <a:rPr lang="ru-RU" sz="1400" b="1" i="1" dirty="0" smtClean="0">
                <a:latin typeface="Times New Roman"/>
                <a:ea typeface="Calibri"/>
              </a:rPr>
              <a:t>Директор историко- мемориального  </a:t>
            </a:r>
          </a:p>
          <a:p>
            <a:pPr algn="r"/>
            <a:r>
              <a:rPr lang="ru-RU" sz="1400" b="1" i="1" dirty="0" smtClean="0">
                <a:latin typeface="Times New Roman"/>
                <a:ea typeface="Calibri"/>
              </a:rPr>
              <a:t>музея – заповедника </a:t>
            </a:r>
            <a:r>
              <a:rPr lang="ru-RU" sz="1400" b="1" i="1" dirty="0">
                <a:latin typeface="Times New Roman"/>
                <a:ea typeface="Calibri"/>
              </a:rPr>
              <a:t>«Подолье» </a:t>
            </a:r>
            <a:endParaRPr lang="ru-RU" sz="1400" b="1" i="1" dirty="0" smtClean="0">
              <a:latin typeface="Times New Roman"/>
              <a:ea typeface="Calibri"/>
            </a:endParaRPr>
          </a:p>
          <a:p>
            <a:pPr algn="r"/>
            <a:r>
              <a:rPr lang="ru-RU" sz="1400" b="1" i="1" dirty="0" smtClean="0">
                <a:latin typeface="Times New Roman"/>
                <a:ea typeface="Calibri"/>
              </a:rPr>
              <a:t>Ирина Алексеевна </a:t>
            </a:r>
            <a:r>
              <a:rPr lang="ru-RU" sz="1400" b="1" i="1" dirty="0" err="1">
                <a:latin typeface="Times New Roman"/>
                <a:ea typeface="Calibri"/>
              </a:rPr>
              <a:t>Романкевич</a:t>
            </a:r>
            <a:endParaRPr lang="ru-RU" sz="14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83" y="7040871"/>
            <a:ext cx="2439916" cy="170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619672" y="8487301"/>
            <a:ext cx="227767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i="1" u="sng" dirty="0">
                <a:solidFill>
                  <a:srgbClr val="002060"/>
                </a:solidFill>
                <a:latin typeface="Times New Roman"/>
                <a:ea typeface="Calibri"/>
                <a:hlinkClick r:id="rId7"/>
              </a:rPr>
              <a:t>http://www.museum.ru/M456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828" y="2763398"/>
            <a:ext cx="6395823" cy="4304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По исследованиям академика С.Б. Веселовского, селение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еще в пятнадцатом веке принадлежало роду Кутузовых. Его родоначальником был Александр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Прокопич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по прозвищу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. Деревня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входила в “дачу земель села Рождествено” (согласно плану генерального межевания за 1770 год), а по обеим сторонам Серпуховской дороги имелось сельцо Прудки (Прутки).  Здесь во время Отечественной войны 1812 года фельдмаршал Кутузов разработал свой знаменитый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тарутинский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марш-маневр. После Бородинского сражения русская армия оставила Москву. Никто в армии, кроме корпусных командиров, не знал ни о маршруте движения, ни о скрытом ночном форсированном марше армии и арьергарда. Кутузов собрал часть казаков для фальшивого движения на Коломну. Об этом он рапортовал 6 сентября Александру I . 6-7 сентября русская армия находилась в Подольске, в Кутузове, а 8 сентября в 5 часов утра двумя колоннами выступила в поход. Позднее, заняв Подольск, французская армия нанесла значительный урон городу и его жителям. В числе деревень пострадало и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.  </a:t>
            </a:r>
            <a:endParaRPr lang="ru-RU" sz="1400" dirty="0"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3" name="Скругленный прямоугольник 2">
            <a:hlinkClick r:id="rId7"/>
          </p:cNvPr>
          <p:cNvSpPr/>
          <p:nvPr/>
        </p:nvSpPr>
        <p:spPr>
          <a:xfrm>
            <a:off x="298214" y="8402051"/>
            <a:ext cx="1040567" cy="4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cs typeface="Simplified Arabic" panose="02010000000000000000" pitchFamily="2" charset="-78"/>
              </a:rPr>
              <a:t>Сайт музея</a:t>
            </a:r>
            <a:endParaRPr lang="ru-RU" sz="1400" b="1" dirty="0">
              <a:cs typeface="Simplified Arabic" panose="02010000000000000000" pitchFamily="2" charset="-78"/>
            </a:endParaRPr>
          </a:p>
        </p:txBody>
      </p:sp>
      <p:pic>
        <p:nvPicPr>
          <p:cNvPr id="2867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18" y="8791890"/>
            <a:ext cx="2064246" cy="32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187624"/>
            <a:ext cx="3810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7584" y="179512"/>
            <a:ext cx="1080293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5148" y="563939"/>
            <a:ext cx="209223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История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района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928" y="3635896"/>
            <a:ext cx="6120680" cy="4911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В память о событиях 1812 года вторая часть села Прудки в середине 19-го века уже называлась сельцом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Кутузовом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, имела 35 дворов (вместе с деревней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) и принадлежала графу М.А. Дмитриеву-Мамонову, владельцу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Дубровиц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.  После отчуждения земель для проведения в 60-70-х годах 19-го века Московско-Курской железной дороги первая часть села Прудки, по которой прошла трасса, вероятно, утратила часть господских земель и строений и постепенно перестала быть сельцом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В 1900 году в Кутузове была открыта начальная школа, в двух классах которой обучалось 84 человека  (заведовала школой Вера Карловна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Туктен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). </a:t>
            </a:r>
            <a:b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По плану 1903 года половина сельца Прудки и деревня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были уже во владении Бахрушиных. 11 июня 1936 г. в черту Подольска были присоединены селение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 и рабочий поселок бывшего хутора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, а также лес местного значения “Кутузовская дача”. Территория образованного в 1994 году городского района «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» от железной дороги до улицы Циолковского. Она заняла земли бывшего сельца Прудки, деревни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, а восточнее - земли бывшего надела деревни </a:t>
            </a:r>
            <a:r>
              <a:rPr lang="ru-RU" sz="1400" dirty="0" err="1">
                <a:latin typeface="Comic Sans MS" panose="030F0702030302020204" pitchFamily="66" charset="0"/>
                <a:ea typeface="Calibri"/>
                <a:cs typeface="Times New Roman"/>
              </a:rPr>
              <a:t>Шепчинки</a:t>
            </a: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. 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pic>
        <p:nvPicPr>
          <p:cNvPr id="2560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90" y="8460432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6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561" y="2911149"/>
            <a:ext cx="65249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1000"/>
              </a:spcAft>
            </a:pPr>
            <a:r>
              <a:rPr lang="ru-RU" sz="1400" dirty="0">
                <a:latin typeface="Comic Sans MS" panose="030F0702030302020204" pitchFamily="66" charset="0"/>
                <a:ea typeface="Calibri"/>
                <a:cs typeface="Times New Roman"/>
              </a:rPr>
              <a:t>Двести лет прошло с тех пор. Изменилась Россия, изменился и Подольск. Теперь это крупнейший промышленный город Подмосковья. И трудно себе представить, что именно в этих местах проходил один из самых непредсказуемых маневров  русских войск, который привел к гибели армию  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Наполеона. Современный микрорайон </a:t>
            </a:r>
            <a:r>
              <a:rPr lang="ru-RU" sz="1400" dirty="0" err="1" smtClean="0">
                <a:latin typeface="Comic Sans MS" panose="030F0702030302020204" pitchFamily="66" charset="0"/>
                <a:ea typeface="Calibri"/>
                <a:cs typeface="Times New Roman"/>
              </a:rPr>
              <a:t>Кутузово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 похож на маленький городок с разветвленной инфраструктурой. С двух сторон его окружают леса и поля. На территории микрорайона располагаются более 60 предприятий и организаций: две поликлиники (взрослая и детская), клубы «Ровесник» и «</a:t>
            </a:r>
            <a:r>
              <a:rPr lang="ru-RU" sz="1400" dirty="0" err="1" smtClean="0">
                <a:latin typeface="Comic Sans MS" panose="030F0702030302020204" pitchFamily="66" charset="0"/>
                <a:ea typeface="Calibri"/>
                <a:cs typeface="Times New Roman"/>
              </a:rPr>
              <a:t>Кутузовец</a:t>
            </a:r>
            <a:r>
              <a:rPr lang="ru-RU" sz="1400" dirty="0" smtClean="0">
                <a:latin typeface="Comic Sans MS" panose="030F0702030302020204" pitchFamily="66" charset="0"/>
                <a:ea typeface="Calibri"/>
                <a:cs typeface="Times New Roman"/>
              </a:rPr>
              <a:t>», архив администрации района, два детских сада (№№ 14 и 25), школа № 13, профессиональное училище № 45, телеграф, почта, филиал Сбербанка № 2573/051, учебный центр Управления государственной спасательной службы МЧС России и многое другое. Улицы микрорайона названы в честь событий 1812 года: Бородинская, Дорохова, Давыдова, Багратиона, Раевского. </a:t>
            </a:r>
            <a:endParaRPr lang="ru-RU" sz="1400" dirty="0"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461" y="70324"/>
            <a:ext cx="10802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4887" y="268761"/>
            <a:ext cx="209223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История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района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2" y="818412"/>
            <a:ext cx="2773363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6" y="5981304"/>
            <a:ext cx="3438819" cy="2589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715037"/>
            <a:ext cx="758351" cy="1095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45" y="6019692"/>
            <a:ext cx="1622018" cy="1210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08797" y="715037"/>
            <a:ext cx="3622758" cy="2054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Скульптура «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Архангел Михаил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».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Значение 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ее очень велико и неоспоримо. </a:t>
            </a:r>
            <a:endParaRPr lang="ru-RU" sz="1400" i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Михаил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 – это верховный Ангел, который находится ближе всех к Богу и является небесным воеводой – воином, возглавляющим огромное войско борцов, которое постоянно борется с бесовским ополчением и со всем злом на земле.</a:t>
            </a:r>
            <a:endParaRPr lang="ru-RU" sz="1400" i="1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0282" y="7166739"/>
            <a:ext cx="3096344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/>
                <a:ea typeface="Calibri"/>
                <a:cs typeface="Times New Roman"/>
              </a:rPr>
              <a:t>В сентябре 1995 года в  Подольске в м-не </a:t>
            </a:r>
            <a:r>
              <a:rPr lang="ru-RU" sz="1400" i="1" dirty="0" err="1">
                <a:latin typeface="Times New Roman"/>
                <a:ea typeface="Calibri"/>
                <a:cs typeface="Times New Roman"/>
              </a:rPr>
              <a:t>Кутузово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  в ознаменовании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/>
                <a:ea typeface="Calibri"/>
                <a:cs typeface="Times New Roman"/>
              </a:rPr>
              <a:t>250- </a:t>
            </a:r>
            <a:r>
              <a:rPr lang="ru-RU" sz="1400" i="1" dirty="0" err="1">
                <a:latin typeface="Times New Roman"/>
                <a:ea typeface="Calibri"/>
                <a:cs typeface="Times New Roman"/>
              </a:rPr>
              <a:t>летия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 со дня рождения </a:t>
            </a:r>
            <a:endParaRPr lang="ru-RU" sz="1400" i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М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. И. Кутузова была </a:t>
            </a:r>
            <a:endParaRPr lang="ru-RU" sz="1400" i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установлена скульптура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/>
                <a:ea typeface="Calibri"/>
                <a:cs typeface="Times New Roman"/>
              </a:rPr>
              <a:t>«Архангел Михаил».</a:t>
            </a:r>
            <a:endParaRPr lang="ru-RU" sz="1400" i="1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457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5" y="8745633"/>
            <a:ext cx="2395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0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787" y="83953"/>
            <a:ext cx="659735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kern="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>Общая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kern="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характеристика  образовательной организации</a:t>
            </a: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06941" y="2126830"/>
            <a:ext cx="6858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Председатель -  Фролова Надежда Викторовна 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Юридический адрес: 142100 , Московская область, г. Подольск , ул. Кирова , д. 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Фактический адрес: 142100 , Московская область, г. Подольск , ул.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Веллинга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д. 3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Тел.: +7- 4967-63-74-44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podolskobr@bk.ru</a:t>
            </a:r>
            <a:endParaRPr lang="ru-RU" alt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8767" y="5352064"/>
            <a:ext cx="6957392" cy="40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Заведующий – Евгения Анатольевна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Эберлин</a:t>
            </a:r>
            <a:endParaRPr lang="ru-RU" alt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Юридический адрес: 142108 МО,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Подольск ,ул. Сосновая, д. 18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Фактический адрес: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142108 МО,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Подольск ,ул. Сосновая, д.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142108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МО,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Подольск ,ул.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Бородинская,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Тел.: </a:t>
            </a:r>
            <a:r>
              <a:rPr lang="ru-RU" sz="1400" dirty="0">
                <a:solidFill>
                  <a:srgbClr val="222222"/>
                </a:solidFill>
                <a:latin typeface="Times New Roman"/>
                <a:ea typeface="Times New Roman"/>
              </a:rPr>
              <a:t>+7(4967)66 -</a:t>
            </a:r>
            <a:r>
              <a:rPr lang="ru-RU" sz="1400" dirty="0" smtClean="0">
                <a:solidFill>
                  <a:srgbClr val="222222"/>
                </a:solidFill>
                <a:latin typeface="Times New Roman"/>
                <a:ea typeface="Times New Roman"/>
              </a:rPr>
              <a:t>30-39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1400" u="sng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hlinkClick r:id="rId4"/>
              </a:rPr>
              <a:t>mdou25ulibka@yandex.ru</a:t>
            </a:r>
            <a:endParaRPr lang="ru-RU" sz="1400" u="sng" dirty="0" smtClean="0">
              <a:solidFill>
                <a:srgbClr val="222222"/>
              </a:solidFill>
              <a:latin typeface="Times New Roman"/>
              <a:ea typeface="Times New Roman"/>
              <a:cs typeface="Times New Roman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законом РФ «Об образовании» </a:t>
            </a:r>
            <a:endParaRPr lang="ru-RU" sz="14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Устава детского </a:t>
            </a: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sz="14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sz="1200" dirty="0" smtClean="0">
              <a:solidFill>
                <a:srgbClr val="FF802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 smtClean="0">
              <a:solidFill>
                <a:srgbClr val="4D290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200" dirty="0" smtClean="0">
              <a:solidFill>
                <a:srgbClr val="9A5315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7883" y="5724128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100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218" name="Picture 2" descr="C:\Users\Дмитрий\Desktop\публичный доклад\4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7312490"/>
            <a:ext cx="2385045" cy="16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9" y="3950253"/>
            <a:ext cx="2175655" cy="1224728"/>
          </a:xfrm>
          <a:prstGeom prst="rect">
            <a:avLst/>
          </a:prstGeom>
          <a:noFill/>
          <a:ln>
            <a:noFill/>
          </a:ln>
          <a:effectLst>
            <a:glow rad="228600">
              <a:srgbClr val="ED7D31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21" y="529320"/>
            <a:ext cx="1815850" cy="21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11560"/>
            <a:ext cx="4581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Функции  и  полномочия 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Учредителя  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 имени  муниципального образования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Городской 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округ  Подольск  Московской 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осуществляет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Комитет по образованию  Администрации  </a:t>
            </a:r>
            <a:endParaRPr lang="ru-RU" altLang="ru-RU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округа Подольск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4904" y="3773170"/>
            <a:ext cx="4221088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управление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Муниципальным дошкольным 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образовательным учреждением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детским садом комбинированного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вида </a:t>
            </a:r>
            <a:endParaRPr lang="ru-RU" altLang="ru-RU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 «Улыбка»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>
            <a:hlinkClick r:id="rId8"/>
          </p:cNvPr>
          <p:cNvSpPr/>
          <p:nvPr/>
        </p:nvSpPr>
        <p:spPr>
          <a:xfrm>
            <a:off x="2635841" y="3265603"/>
            <a:ext cx="1800200" cy="374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Сайт Учредителя</a:t>
            </a:r>
            <a:endParaRPr lang="ru-RU" sz="1400" b="1" dirty="0"/>
          </a:p>
        </p:txBody>
      </p:sp>
      <p:sp>
        <p:nvSpPr>
          <p:cNvPr id="11" name="Скругленный прямоугольник 10">
            <a:hlinkClick r:id="rId9"/>
          </p:cNvPr>
          <p:cNvSpPr/>
          <p:nvPr/>
        </p:nvSpPr>
        <p:spPr>
          <a:xfrm>
            <a:off x="2408660" y="7294658"/>
            <a:ext cx="2254561" cy="373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Уставные документы</a:t>
            </a:r>
            <a:endParaRPr lang="ru-RU" sz="1400" b="1" dirty="0"/>
          </a:p>
        </p:txBody>
      </p:sp>
      <p:pic>
        <p:nvPicPr>
          <p:cNvPr id="2355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24" y="8685749"/>
            <a:ext cx="2160240" cy="34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6469" y="344184"/>
            <a:ext cx="4176464" cy="37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Управление ДОУ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3630</TotalTime>
  <Words>3783</Words>
  <Application>Microsoft Office PowerPoint</Application>
  <PresentationFormat>Экран (4:3)</PresentationFormat>
  <Paragraphs>483</Paragraphs>
  <Slides>37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9" baseType="lpstr">
      <vt:lpstr>Воздушный поток</vt:lpstr>
      <vt:lpstr>5_Воздушный поток</vt:lpstr>
      <vt:lpstr>2_Воздушный поток</vt:lpstr>
      <vt:lpstr>3_Воздушный поток</vt:lpstr>
      <vt:lpstr>6_Воздушный поток</vt:lpstr>
      <vt:lpstr>7_Воздушный поток</vt:lpstr>
      <vt:lpstr>9_Воздушный поток</vt:lpstr>
      <vt:lpstr>1_Воздушный поток</vt:lpstr>
      <vt:lpstr>11_Воздушный поток</vt:lpstr>
      <vt:lpstr>10_Воздушный поток</vt:lpstr>
      <vt:lpstr>8_Воздушный поток</vt:lpstr>
      <vt:lpstr>12_Воздушный поток</vt:lpstr>
      <vt:lpstr>13_Воздушный поток</vt:lpstr>
      <vt:lpstr>4_Воздушный поток</vt:lpstr>
      <vt:lpstr>14_Воздушный поток</vt:lpstr>
      <vt:lpstr>15_Воздушный поток</vt:lpstr>
      <vt:lpstr>16_Воздушный поток</vt:lpstr>
      <vt:lpstr>17_Воздушный поток</vt:lpstr>
      <vt:lpstr>18_Воздушный поток</vt:lpstr>
      <vt:lpstr>19_Воздушный поток</vt:lpstr>
      <vt:lpstr>21_Воздушный поток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Дмитрий</cp:lastModifiedBy>
  <cp:revision>269</cp:revision>
  <dcterms:created xsi:type="dcterms:W3CDTF">2019-07-06T18:09:26Z</dcterms:created>
  <dcterms:modified xsi:type="dcterms:W3CDTF">2019-07-21T17:07:11Z</dcterms:modified>
</cp:coreProperties>
</file>