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1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7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36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2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33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1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4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7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2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4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0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3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063A-B72A-4662-9908-59EAB7AF3193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7C1040-C28F-4174-B7E2-701961B9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1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5525"/>
            <a:ext cx="12192000" cy="29210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1632" y="-373673"/>
            <a:ext cx="9826869" cy="1997686"/>
          </a:xfrm>
          <a:effectLst>
            <a:glow rad="1079500">
              <a:schemeClr val="accent1">
                <a:alpha val="84000"/>
              </a:schemeClr>
            </a:glow>
            <a:outerShdw dist="50800" dir="5400000" sx="41000" sy="4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metal">
            <a:bevelB w="25400"/>
          </a:sp3d>
        </p:spPr>
        <p:txBody>
          <a:bodyPr>
            <a:noAutofit/>
          </a:bodyPr>
          <a:lstStyle/>
          <a:p>
            <a:pPr algn="ctr"/>
            <a:r>
              <a:rPr lang="ru-RU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Гайский завод по обработке цветных металлов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75123" y="2443770"/>
            <a:ext cx="3651540" cy="5025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Работаем на качество с 1975  г.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91" y="5330533"/>
            <a:ext cx="1871183" cy="13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678193" y="221638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ценности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4"/>
          <p:cNvSpPr txBox="1">
            <a:spLocks/>
          </p:cNvSpPr>
          <p:nvPr/>
        </p:nvSpPr>
        <p:spPr>
          <a:xfrm>
            <a:off x="2895600" y="1987945"/>
            <a:ext cx="8610600" cy="2784141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Именно люди определяют судьбу предприятия и составляют его главную ценность.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поколений, уважение к традициям, культивирование трудовых династий - залог успешного развития предприятия.</a:t>
            </a:r>
          </a:p>
          <a:p>
            <a:pPr marL="0" lv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Благодаря модернизации оборудования, совершенствованию технологических процессов мы не уступаем зарубежным компаниям по качеству выпускаемой продукции</a:t>
            </a:r>
          </a:p>
          <a:p>
            <a:pPr marL="0" lv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окружающей среды и социальная ответственность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ГЗОЦМ прокатные станы оборудованы двусторонней системой очистки производства, а также гидравлическим прессом, благодаря чему мы не только снижаем стоимость, но и экономим природные ресурсы</a:t>
            </a:r>
          </a:p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непрерывное развитие и внедрение новых технологий, поддержка высокого уровня качества и стремление к рациональному использованию ресурсов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" y="4626737"/>
            <a:ext cx="2695575" cy="1797050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2895600" y="5980371"/>
            <a:ext cx="8610600" cy="42188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лучшими в своем деле и не останавливаться на достигнутом.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788304"/>
            <a:ext cx="2695575" cy="1797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2709723"/>
            <a:ext cx="2695575" cy="17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678193" y="221638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2400300" y="1058160"/>
            <a:ext cx="9677400" cy="2645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была запущена в работу современная компрессорная станция на базе четырех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пневмовинтовых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компрессоров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Kaiser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поддерживающих давление сжатого воздуха в системе в автоматическом режиме, что позволило снизить потребление электроэнергии, ГСМ и обеспечить потребителей сжатым воздухом с постоянными параметрами и без перебоев.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2020 года ГЗОЦМ получил сертификат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ISO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9001-2015, который подтверждает,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и функционирует система менеджмента качества, которая гарантирует неизменно высокое качество продукции и предоставляемых услуг, независимо от изменяющихся внешних или внутренних факторов. Сертификат служит гарантом качества для наших потребителей и партнеров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предприятие выведено на стабильный финансовый результат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себестоимость продукции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 уровень брака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2 новых видов продукции: сплавы М1 и ЛО ( 2020 г.) Изготовление лент  Л-63 0,7*15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мм;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внедряется программа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предприятия.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 производительность труда и эффективность производства путём введения новой техники и технологий производства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1172761"/>
            <a:ext cx="2181225" cy="29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670242" y="86465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предприятия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398891" y="757397"/>
            <a:ext cx="11699269" cy="27888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ценность ГЗОЦМ - это сотрудники, их знания, опыт и традиции. Именно сплоченная команда позволяет предприятию держать высокую планку качества. Сейчас на предприятии работает более 600 специалистов: плавильщики, вальцовщики, операторы, аппаратчики, механики и другие представители рабочих профессий. Кадровая политика предприятия направлена на повышение уровня профессиональной грамотности каждого участника процесса, на постоянное развитие. На заводе организовано профессиональное обучение и повышение квалификации работников, а также, проводятся развивающие тренинги в рамках предприятия и с привлечением тренеров. Успешно реализуется проект по обучению работников смежным профессиям. Организация профессионального обучения позволяет принимать на работу молодых перспективных специалистов с возможностью профессионального и карьерного роста. У работников Общества существует возможность получить профильное высшее образование за счет работодателя. </a:t>
            </a:r>
          </a:p>
          <a:p>
            <a:pPr algn="just">
              <a:spcBef>
                <a:spcPts val="0"/>
              </a:spcBef>
            </a:pP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предприятие привлекаются высококвалифицированные специалисты со всех регионов России. Существует программа </a:t>
            </a:r>
            <a:r>
              <a:rPr lang="ru-RU" sz="1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релокации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(компенсация за аренду жилья, проезд, переезд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>
          <a:xfrm>
            <a:off x="398891" y="3200104"/>
            <a:ext cx="11537343" cy="27888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algn="just">
              <a:spcBef>
                <a:spcPts val="0"/>
              </a:spcBef>
            </a:pPr>
            <a:endParaRPr 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1852613" y="3620841"/>
            <a:ext cx="10164584" cy="27888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2019- 2020 году реализованы социальные проекты: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Бесплатная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сотрудников на работу и обратно автобусом п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редприятия, бесплатная доставка работников из города Орск на работу и обратно. </a:t>
            </a:r>
            <a:endParaRPr lang="ru-RU" sz="1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Компенсация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 иногородним сотрудникам, компенсация 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Работникам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 их семьям организовано бесплатное посещение 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Организована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 и футбольная 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Социальные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ежегодные и профессиональные праздники </a:t>
            </a:r>
            <a:endParaRPr lang="ru-RU" sz="1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и финансовая поддержка многодетных семей</a:t>
            </a:r>
            <a:endParaRPr 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конкурсы профессионального мастерства среди работников 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</a:p>
          <a:p>
            <a:pPr algn="just">
              <a:spcBef>
                <a:spcPts val="0"/>
              </a:spcBef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внедрена система </a:t>
            </a:r>
            <a:r>
              <a:rPr 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проводится поэтапная работа по повышению заработных плат работникам 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</a:p>
          <a:p>
            <a:pPr algn="just">
              <a:spcBef>
                <a:spcPts val="0"/>
              </a:spcBef>
            </a:pP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 сотрудниками активно используется система рационализаторских </a:t>
            </a:r>
            <a:r>
              <a:rPr 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  <a:endParaRPr 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9"/>
          <p:cNvSpPr txBox="1">
            <a:spLocks/>
          </p:cNvSpPr>
          <p:nvPr/>
        </p:nvSpPr>
        <p:spPr>
          <a:xfrm>
            <a:off x="1707536" y="1152080"/>
            <a:ext cx="6381465" cy="42581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историю завод берёт с 1967 года. Тогда начиналась разработка документации специализированного цеха.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1975 г. - Введена первая очередь цеха мощностью 15 000 тонн в год. Позже были приняты еще 3 цеха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1989 г. </a:t>
            </a:r>
            <a:r>
              <a:rPr lang="ru-RU" sz="20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ГЗОЦМ получает официальный статус самостоятельного предприятия.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 1 ноября 1996 года предприятие получает своё полное официальное наименование: Открытое Акционерное Общество (ОАО) «Гайский завод по обработке цветных металлов (ГЗОЦМ) «Сплав».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1997 г. происходит запуск литья бронзовой продукции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12030" y="1165249"/>
            <a:ext cx="3056941" cy="252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Архивные фото ГЗОЦМ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630" y="4046062"/>
            <a:ext cx="4310693" cy="2392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9"/>
          <p:cNvSpPr txBox="1">
            <a:spLocks/>
          </p:cNvSpPr>
          <p:nvPr/>
        </p:nvSpPr>
        <p:spPr>
          <a:xfrm>
            <a:off x="1993286" y="247485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завода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614755" y="185098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завода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800100" y="917057"/>
            <a:ext cx="10287000" cy="3039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 2001 г. завод освоил новое производство монетной ленты для выпуска заготовок монет для Республики Индия.</a:t>
            </a:r>
          </a:p>
          <a:p>
            <a:pPr marL="285750" indent="-285750" algn="just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 2004 году в рейтинге заводов цветной металлургии занимает 4-е место и 52-е место в рейтинге трёхсот крупнейших компаний среднего бизнеса Урала.</a:t>
            </a:r>
          </a:p>
          <a:p>
            <a:pPr marL="285750" indent="-285750" algn="just">
              <a:lnSpc>
                <a:spcPct val="12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 2009 года предприятие производило медно-никелевую ленту, из которой на Гознаке чеканили рублёвые, двухрублёвые и пятирублевые монеты.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469" y="3240281"/>
            <a:ext cx="4947140" cy="350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8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364426" y="92017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завода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14"/>
          <p:cNvSpPr txBox="1">
            <a:spLocks/>
          </p:cNvSpPr>
          <p:nvPr/>
        </p:nvSpPr>
        <p:spPr>
          <a:xfrm>
            <a:off x="3122085" y="843722"/>
            <a:ext cx="5635053" cy="21365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2008 по 2015 г. на предприятии проведены мероприятия, которые можно отнести к выдающимся достижениям в развитии науки и техники на современном этапе. В их числе: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Переоснащение центральной заводской лаборатории, где приобретен прибор для атомно-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адсорбионного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химического состава сырья и материалов.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322" y="3385063"/>
            <a:ext cx="2104176" cy="315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67" y="843722"/>
            <a:ext cx="2835518" cy="1890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315" y="843722"/>
            <a:ext cx="3058562" cy="2293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бъект 14"/>
          <p:cNvSpPr txBox="1">
            <a:spLocks/>
          </p:cNvSpPr>
          <p:nvPr/>
        </p:nvSpPr>
        <p:spPr>
          <a:xfrm>
            <a:off x="1787513" y="3664195"/>
            <a:ext cx="7234603" cy="26992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Запущены в работу тепловые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инфрокрасные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газовые котельные, а так же закончено строительство станции приготовления защитного газа.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 запуск печей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Эбнер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позволило улучшить качество поверхности выпускаемых лент и листов и уменьшить технологический цикл изготовления.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новые виды продукции, таких, как производство бескислородной меди проката в ширине 1000 мм.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157692" y="147997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завода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3399686" y="1173396"/>
            <a:ext cx="8551124" cy="17678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2012 года в рамках программы внедрения технологий энергосбережения на заводе была запущена в эксплуатацию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газопоршневая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теплоэлектростанция общей мощностью 15,4 МВт. 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2018 на заводе 3 цеха переведены на энергетическую и тепловую независимость,  открыта своя лаборатория на более 1000 наименований производимой продукции из меди, никеля, бронзы, алюминия и сплавов;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2019 года завод вошел в состав тольяттинской группы «Акрон Холдинг», в связи с реорганизацией, предприятие преобразовано в Общество с ограниченной ответственностью (ООО) «Гайский завод по обработке цветных металлов»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ведется работа с мировыми производителями оборудования такими, как «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EBNER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ERREDUE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 ОТТО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JUNKER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Adolf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Schröder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DANIELI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время работы из цеха завод превратился в современное металлургическое предприятие с собственным литейным, прокатными, отделочными переделами и обслуживающими цехами, оснащенными современным отечественным и зарубежным оборудованием и высокой культурой    производства.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работы завода страна получила сотни тысяч тонн цветного проката и литья.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десятилетие завод вместе со всей страной испытал последствия непродуманных реформ и перестроек. Прошёл процесс банкротства и конкурсного производства, смену собственника. Главной заслугой руководства завода является то, что в эти годы удалось сохранить работоспособный коллектив. Работа предприятия стабилизируется, поправляется экономика.</a:t>
            </a:r>
          </a:p>
          <a:p>
            <a:pPr marL="0" indent="0" algn="just">
              <a:buClr>
                <a:schemeClr val="accent2"/>
              </a:buClr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c.guu.ru/assets/components/phpthumbof/cache/_%D0%B2%D0%BD%D1%83%D1%82%D1%80%D0%B8%2002_CMYK_v2_1000x563_e93%20(1).e14bb16927e714d912c38fed19676096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82" y="1436400"/>
            <a:ext cx="3073269" cy="178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82" y="4155828"/>
            <a:ext cx="3073268" cy="186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бъект 4"/>
          <p:cNvSpPr txBox="1">
            <a:spLocks/>
          </p:cNvSpPr>
          <p:nvPr/>
        </p:nvSpPr>
        <p:spPr>
          <a:xfrm>
            <a:off x="3495102" y="4155828"/>
            <a:ext cx="8696898" cy="30583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43551" y="245198"/>
            <a:ext cx="405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Благодаря модернизации оборудования, совершенствованию технологических процессов мы не уступаем зарубежным компаниям по качеству выпускаемой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262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299150" y="3781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2812595" y="1341691"/>
            <a:ext cx="9227591" cy="5810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территории завода действует 4 цеха и своя лаборатория.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3001665" y="1895658"/>
            <a:ext cx="8964920" cy="15002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Плавильный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него входят: </a:t>
            </a:r>
          </a:p>
          <a:p>
            <a:pPr>
              <a:buClr>
                <a:schemeClr val="accent2"/>
              </a:buCl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подготовки сырья – осуществляет подготовку сырья, производит обработку слитков и переработку металлургических шлаков.</a:t>
            </a:r>
          </a:p>
          <a:p>
            <a:pPr>
              <a:buClr>
                <a:schemeClr val="accent2"/>
              </a:buCl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непрерывного литья – осуществляет выпуск медных, латунных, медно-никелевых и бронзовых слитков, а также подготавливает новые плавильные печи и литейную оснастку.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34" y="1763464"/>
            <a:ext cx="2808050" cy="1867444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6647162" y="3872283"/>
            <a:ext cx="2492558" cy="648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Ремонтно-механический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обеспечивает бесперебойную работу основных цехов.</a:t>
            </a: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3033599" y="3872283"/>
            <a:ext cx="1776940" cy="555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основных участков: заготовительный, термический и отделочный.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839" y="3622298"/>
            <a:ext cx="2826865" cy="1884577"/>
          </a:xfrm>
          <a:prstGeom prst="rect">
            <a:avLst/>
          </a:prstGeom>
        </p:spPr>
      </p:pic>
      <p:sp>
        <p:nvSpPr>
          <p:cNvPr id="15" name="Объект 7"/>
          <p:cNvSpPr txBox="1">
            <a:spLocks/>
          </p:cNvSpPr>
          <p:nvPr/>
        </p:nvSpPr>
        <p:spPr>
          <a:xfrm>
            <a:off x="1610759" y="5606257"/>
            <a:ext cx="10638846" cy="15867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Энергоцех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обеспечивает производственные помещения завода электроэнергией,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теплоэнергией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водоснабжение,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канализирование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снабжение природным газом, сжатым воздухом.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заводская лаборатория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проходят производственные исследования, осуществляется контроль свойств поступающего на завод сырья и готовой продукции для определения соответствия действующим стандартам и нормам.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5" y="3682566"/>
            <a:ext cx="2808050" cy="1872033"/>
          </a:xfrm>
          <a:prstGeom prst="rect">
            <a:avLst/>
          </a:prstGeom>
        </p:spPr>
      </p:pic>
      <p:sp>
        <p:nvSpPr>
          <p:cNvPr id="12" name="Текст 6"/>
          <p:cNvSpPr txBox="1">
            <a:spLocks/>
          </p:cNvSpPr>
          <p:nvPr/>
        </p:nvSpPr>
        <p:spPr>
          <a:xfrm>
            <a:off x="193615" y="646112"/>
            <a:ext cx="11998385" cy="8098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ГЗОЦМ производит более 1000 наименований продукции из бронзовых, латунных, медных и медно-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никелиевых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сплавов, которые пользуются широким спросом в сферах машиностроения, строительства и военной промышленности.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706768" y="2563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процесс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081" y="715649"/>
            <a:ext cx="11076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Гайский завод по обработке цветных металлов работает по полностью замкнутому технологическому циклу от сырья до готового проката. В качестве сырья используются катоды медные, катоды никелевые, цинк первичный, лома медные и латунные.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производства: ленты, листы, полосы и аноды из медных, медно-цинковых, медно-никелевых и никелевых сплавов, бронзовые втулки, прутки, конусы.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кровельная лента, полностью соответствует  требованиям европейского стандарта.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335819" y="2782010"/>
            <a:ext cx="1323577" cy="1221934"/>
          </a:xfrm>
          <a:prstGeom prst="rightArrow">
            <a:avLst/>
          </a:prstGeom>
          <a:solidFill>
            <a:schemeClr val="accent3"/>
          </a:solidFill>
          <a:ln w="9525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Сырьё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0042182" y="4214302"/>
            <a:ext cx="1278842" cy="961661"/>
          </a:xfrm>
          <a:prstGeom prst="rightArrow">
            <a:avLst/>
          </a:prstGeom>
          <a:solidFill>
            <a:schemeClr val="accent3"/>
          </a:solidFill>
          <a:ln w="9525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Прокат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980363" y="4222887"/>
            <a:ext cx="1301884" cy="975183"/>
          </a:xfrm>
          <a:prstGeom prst="rightArrow">
            <a:avLst/>
          </a:prstGeom>
          <a:solidFill>
            <a:schemeClr val="accent3"/>
          </a:solidFill>
          <a:ln w="9525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Слитки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59397" y="5432866"/>
            <a:ext cx="9136443" cy="6191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Склад готовой продукции</a:t>
            </a: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588196" y="4218127"/>
            <a:ext cx="1278842" cy="961661"/>
          </a:xfrm>
          <a:prstGeom prst="rightArrow">
            <a:avLst/>
          </a:prstGeom>
          <a:solidFill>
            <a:schemeClr val="accent3"/>
          </a:solidFill>
          <a:ln w="9525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Прокат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681637" y="2812421"/>
            <a:ext cx="2017058" cy="1111581"/>
            <a:chOff x="130309" y="1439693"/>
            <a:chExt cx="1910075" cy="1047762"/>
          </a:xfrm>
          <a:solidFill>
            <a:schemeClr val="accent2">
              <a:lumMod val="75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30309" y="1439693"/>
              <a:ext cx="1910075" cy="104776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60997" y="1470381"/>
              <a:ext cx="1848699" cy="9863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Плавильный цех</a:t>
              </a:r>
              <a:endParaRPr lang="ru-RU" sz="18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20936" y="2776794"/>
            <a:ext cx="1369652" cy="1223460"/>
            <a:chOff x="2397080" y="1352219"/>
            <a:chExt cx="1369652" cy="1223460"/>
          </a:xfrm>
        </p:grpSpPr>
        <p:sp>
          <p:nvSpPr>
            <p:cNvPr id="23" name="Стрелка вправо 22"/>
            <p:cNvSpPr/>
            <p:nvPr/>
          </p:nvSpPr>
          <p:spPr>
            <a:xfrm rot="15652">
              <a:off x="2397080" y="1352219"/>
              <a:ext cx="1369652" cy="12234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 txBox="1"/>
            <p:nvPr/>
          </p:nvSpPr>
          <p:spPr>
            <a:xfrm rot="15652">
              <a:off x="2397082" y="1596075"/>
              <a:ext cx="1002614" cy="734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Слитки</a:t>
              </a:r>
              <a:endParaRPr lang="ru-RU" sz="16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93367" y="2767813"/>
            <a:ext cx="2123199" cy="1186350"/>
            <a:chOff x="3929450" y="1388182"/>
            <a:chExt cx="2123199" cy="11863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929450" y="1388182"/>
              <a:ext cx="2123199" cy="11863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3964197" y="1422929"/>
              <a:ext cx="2053705" cy="11168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Прокатный цех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Заготовительный участок</a:t>
              </a:r>
              <a:endParaRPr lang="ru-RU" sz="18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250992" y="2776530"/>
            <a:ext cx="1245549" cy="1186347"/>
            <a:chOff x="6298161" y="1390523"/>
            <a:chExt cx="1245549" cy="1186347"/>
          </a:xfrm>
        </p:grpSpPr>
        <p:sp>
          <p:nvSpPr>
            <p:cNvPr id="29" name="Стрелка вправо 28"/>
            <p:cNvSpPr/>
            <p:nvPr/>
          </p:nvSpPr>
          <p:spPr>
            <a:xfrm rot="21584114">
              <a:off x="6298161" y="1390523"/>
              <a:ext cx="1245549" cy="11863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право 4"/>
            <p:cNvSpPr txBox="1"/>
            <p:nvPr/>
          </p:nvSpPr>
          <p:spPr>
            <a:xfrm rot="21584114">
              <a:off x="6298163" y="1628614"/>
              <a:ext cx="889645" cy="71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Прокат</a:t>
              </a:r>
              <a:endParaRPr lang="ru-RU" sz="16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532942" y="2782009"/>
            <a:ext cx="2297324" cy="1175390"/>
            <a:chOff x="7690568" y="1375879"/>
            <a:chExt cx="2297324" cy="1175390"/>
          </a:xfrm>
          <a:solidFill>
            <a:schemeClr val="accent2">
              <a:lumMod val="75000"/>
            </a:schemeClr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690568" y="1375879"/>
              <a:ext cx="2297324" cy="117539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7724994" y="1410305"/>
              <a:ext cx="2228472" cy="1106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Прокатный цех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Отделочный участок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88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72" y="252989"/>
            <a:ext cx="2926828" cy="195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220" y="252989"/>
            <a:ext cx="2898805" cy="193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035" y="234285"/>
            <a:ext cx="2918221" cy="195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266" y="243637"/>
            <a:ext cx="2898805" cy="193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217065" y="2324100"/>
            <a:ext cx="738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 плавления до готовой продукции</a:t>
            </a:r>
          </a:p>
          <a:p>
            <a:endParaRPr lang="ru-RU" sz="2400" b="1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6908" y="2938434"/>
            <a:ext cx="8935867" cy="3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 txBox="1">
            <a:spLocks/>
          </p:cNvSpPr>
          <p:nvPr/>
        </p:nvSpPr>
        <p:spPr>
          <a:xfrm>
            <a:off x="2706768" y="2563"/>
            <a:ext cx="6657690" cy="480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используется?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4"/>
          <p:cNvSpPr txBox="1">
            <a:spLocks/>
          </p:cNvSpPr>
          <p:nvPr/>
        </p:nvSpPr>
        <p:spPr>
          <a:xfrm>
            <a:off x="631351" y="482995"/>
            <a:ext cx="11246324" cy="2784141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 завода используется машиностроительными заводами для производства радиаторов и комплектующих изделий для автомобилей, тракторов, комбайнов, радиотехническими заводами – для производства реле и пусковой аппаратуры, в электротехнической промышленности – для производства электроламп,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электропреобразователей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штекерных разъемов и др.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Кровельная медь используется при строительстве церковных куполов, коттеджей, высотных сооружений, жилых и общественных зданий.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80" y="2857663"/>
            <a:ext cx="3204784" cy="2380697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080" y="5311471"/>
            <a:ext cx="11831871" cy="147777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689" y="2845715"/>
            <a:ext cx="3174262" cy="2380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186" y="2845715"/>
            <a:ext cx="1785523" cy="2380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150" y="2869612"/>
            <a:ext cx="3174263" cy="23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721</TotalTime>
  <Words>1375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Легкий дым</vt:lpstr>
      <vt:lpstr>Гайский завод по обработке цветных 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Гайский завод по обработке цветных металлов</dc:title>
  <dc:creator>Масякина Ольга Александровна</dc:creator>
  <cp:lastModifiedBy>Масякина Ольга Александровна</cp:lastModifiedBy>
  <cp:revision>51</cp:revision>
  <dcterms:created xsi:type="dcterms:W3CDTF">2020-09-30T11:08:39Z</dcterms:created>
  <dcterms:modified xsi:type="dcterms:W3CDTF">2020-10-01T12:03:07Z</dcterms:modified>
</cp:coreProperties>
</file>