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4" r:id="rId8"/>
    <p:sldId id="261" r:id="rId9"/>
    <p:sldId id="265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9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5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0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5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77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5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8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60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6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2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09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4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1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5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0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90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0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4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1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22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82ACF-4532-4836-B77B-BB409A96DC07}" type="datetimeFigureOut">
              <a:rPr lang="ru-RU" smtClean="0"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49350-A075-44D0-98B3-EF49EDAB4F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272D3-C9E1-4F1C-951C-F547DEBAE7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DB24-5480-4FF7-96F2-D9F1DFC06A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gif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51268" y="2455817"/>
            <a:ext cx="6635932" cy="2220686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Система ранней </a:t>
            </a:r>
            <a:r>
              <a:rPr lang="ru-RU" b="1" dirty="0" err="1" smtClean="0">
                <a:latin typeface="Georgia" panose="02040502050405020303" pitchFamily="18" charset="0"/>
              </a:rPr>
              <a:t>профилизации</a:t>
            </a:r>
            <a:r>
              <a:rPr lang="ru-RU" b="1" dirty="0" smtClean="0">
                <a:latin typeface="Georgia" panose="02040502050405020303" pitchFamily="18" charset="0"/>
              </a:rPr>
              <a:t> </a:t>
            </a:r>
            <a:br>
              <a:rPr lang="ru-RU" b="1" dirty="0" smtClean="0">
                <a:latin typeface="Georgia" panose="02040502050405020303" pitchFamily="18" charset="0"/>
              </a:rPr>
            </a:br>
            <a:r>
              <a:rPr lang="ru-RU" sz="5300" b="1" dirty="0" smtClean="0">
                <a:latin typeface="Georgia" panose="02040502050405020303" pitchFamily="18" charset="0"/>
              </a:rPr>
              <a:t>МАОУ лицей № 3</a:t>
            </a:r>
            <a:endParaRPr lang="ru-RU" sz="5300" b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57154"/>
            <a:ext cx="4859383" cy="3409406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2600" b="1" i="1" dirty="0" smtClean="0">
              <a:latin typeface="Georgia" panose="02040502050405020303" pitchFamily="18" charset="0"/>
            </a:endParaRPr>
          </a:p>
          <a:p>
            <a:pPr algn="just"/>
            <a:r>
              <a:rPr lang="ru-RU" sz="2600" b="1" i="1" dirty="0" smtClean="0">
                <a:latin typeface="Georgia" panose="02040502050405020303" pitchFamily="18" charset="0"/>
              </a:rPr>
              <a:t>«Мы ведем совместную многогранную работу: подготовка профессиональных кадров, особенно в сфере производства – один из ключевых элементов роста. России нужны высококвалифицированные кадры. Мы обеспечим целый набор мер совместных действий, в том числе организацию производственной практики и введение ранней профориентации в школах»</a:t>
            </a:r>
          </a:p>
          <a:p>
            <a:pPr algn="r"/>
            <a:r>
              <a:rPr lang="ru-RU" sz="2600" b="1" i="1" dirty="0" smtClean="0">
                <a:latin typeface="Georgia" panose="02040502050405020303" pitchFamily="18" charset="0"/>
              </a:rPr>
              <a:t>В.В. Путин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59383" cy="335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01245" y="5617028"/>
            <a:ext cx="5316583" cy="1149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Камышанова</a:t>
            </a:r>
            <a:r>
              <a:rPr lang="ru-RU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Е.А., директор МАОУ лицей № 3</a:t>
            </a:r>
          </a:p>
          <a:p>
            <a:endParaRPr lang="ru-RU" b="1" i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ru-RU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63394" y="182880"/>
            <a:ext cx="4454434" cy="1554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Arial" charset="0"/>
              </a:rPr>
              <a:t>Школа – </a:t>
            </a:r>
            <a:r>
              <a:rPr lang="ru-RU" sz="2000" b="1" i="1" dirty="0" smtClean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Arial" charset="0"/>
              </a:rPr>
              <a:t>самая удивительная  </a:t>
            </a:r>
            <a:endParaRPr lang="ru-RU" sz="2000" b="1" i="1" dirty="0">
              <a:solidFill>
                <a:srgbClr val="1F497D">
                  <a:lumMod val="50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Arial" charset="0"/>
              </a:rPr>
              <a:t>лаборатория, </a:t>
            </a:r>
            <a:r>
              <a:rPr lang="ru-RU" sz="2000" b="1" i="1" dirty="0" smtClean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Arial" charset="0"/>
              </a:rPr>
              <a:t>потому что </a:t>
            </a:r>
            <a:endParaRPr lang="ru-RU" sz="2000" dirty="0">
              <a:solidFill>
                <a:srgbClr val="1F497D">
                  <a:lumMod val="50000"/>
                </a:srgbClr>
              </a:solidFill>
              <a:latin typeface="Georgia" panose="02040502050405020303" pitchFamily="18" charset="0"/>
              <a:cs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1F497D">
                    <a:lumMod val="50000"/>
                  </a:srgbClr>
                </a:solidFill>
                <a:latin typeface="Georgia" panose="02040502050405020303" pitchFamily="18" charset="0"/>
                <a:cs typeface="Arial" charset="0"/>
              </a:rPr>
              <a:t>в ней создаётся будущее…</a:t>
            </a:r>
            <a:endParaRPr lang="ru-RU" sz="2000" dirty="0">
              <a:solidFill>
                <a:srgbClr val="1F497D">
                  <a:lumMod val="50000"/>
                </a:srgbClr>
              </a:solidFill>
              <a:latin typeface="Georgia" panose="02040502050405020303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54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59" y="365126"/>
            <a:ext cx="11482251" cy="719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Georgia" panose="02040502050405020303" pitchFamily="18" charset="0"/>
              </a:rPr>
              <a:t>Система ранней </a:t>
            </a:r>
            <a:r>
              <a:rPr lang="ru-RU" sz="3600" b="1" dirty="0" err="1" smtClean="0">
                <a:latin typeface="Georgia" panose="02040502050405020303" pitchFamily="18" charset="0"/>
              </a:rPr>
              <a:t>профилизации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70264" y="1084218"/>
            <a:ext cx="5527311" cy="719092"/>
          </a:xfrm>
        </p:spPr>
        <p:txBody>
          <a:bodyPr>
            <a:normAutofit fontScale="25000" lnSpcReduction="20000"/>
          </a:bodyPr>
          <a:lstStyle/>
          <a:p>
            <a:endParaRPr lang="ru-RU" altLang="ru-RU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12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вопроса</a:t>
            </a:r>
            <a:endParaRPr lang="ru-RU" sz="11200" dirty="0" smtClean="0"/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22069" y="1803311"/>
            <a:ext cx="5669280" cy="4806496"/>
          </a:xfrm>
          <a:noFill/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000" dirty="0" smtClean="0">
                <a:latin typeface="Georgia" panose="02040502050405020303" pitchFamily="18" charset="0"/>
              </a:rPr>
              <a:t>Непонимание </a:t>
            </a:r>
            <a:r>
              <a:rPr lang="ru-RU" sz="8000" dirty="0">
                <a:latin typeface="Georgia" panose="02040502050405020303" pitchFamily="18" charset="0"/>
              </a:rPr>
              <a:t>обучающимися собственных индивидуальных и личностных особенностей, возможностей, </a:t>
            </a:r>
            <a:r>
              <a:rPr lang="ru-RU" sz="8000" dirty="0" smtClean="0">
                <a:latin typeface="Georgia" panose="02040502050405020303" pitchFamily="18" charset="0"/>
              </a:rPr>
              <a:t>потребностей</a:t>
            </a:r>
            <a:endParaRPr lang="ru-RU" sz="8000" dirty="0">
              <a:latin typeface="Georgia" panose="02040502050405020303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Сложность дисциплин естественнонаучного цикла для изучения, недостаточная учебная мотивация в подростковом возрасте 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Один год </a:t>
            </a:r>
            <a:r>
              <a:rPr lang="ru-RU" sz="8000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предпрофильной</a:t>
            </a:r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 подготовки в 9 классе - очень маленький срок для выбора профильного обучения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8000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Психолого</a:t>
            </a:r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 – педагогическая поддержка на уровне  краткосрочных элективных курсов  недостаточна для девятиклассника 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8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К моменту выбора профильного обучения  менее 50%  обучающихся уверены в своем выборе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ru-RU" sz="8000" dirty="0" smtClean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91349" y="1084219"/>
            <a:ext cx="6300651" cy="535576"/>
          </a:xfrm>
        </p:spPr>
        <p:txBody>
          <a:bodyPr>
            <a:noAutofit/>
          </a:bodyPr>
          <a:lstStyle/>
          <a:p>
            <a:pPr algn="ctr"/>
            <a:endParaRPr lang="ru-RU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Преимущества </a:t>
            </a: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ранней </a:t>
            </a:r>
            <a:r>
              <a:rPr lang="ru-RU" sz="2800" i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профилизации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199" y="1803310"/>
            <a:ext cx="5858691" cy="4806496"/>
          </a:xfrm>
          <a:noFill/>
        </p:spPr>
        <p:txBody>
          <a:bodyPr>
            <a:normAutofit fontScale="85000" lnSpcReduction="20000"/>
          </a:bodyPr>
          <a:lstStyle/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Ранняя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профилизация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  помогает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четче, прочнее и раньше выстроить обучающемуся  свою образовательную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траекторию</a:t>
            </a:r>
            <a:endParaRPr lang="ru-RU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Повышает  </a:t>
            </a:r>
            <a:r>
              <a:rPr lang="ru-RU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познавательноую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 активность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мотивацию к 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учебной деятельности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Создает условия </a:t>
            </a: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для осознания обучающимися своих интересов и личностных особенностей</a:t>
            </a:r>
            <a:endParaRPr lang="ru-RU" dirty="0" smtClean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Формирует компетентную личность</a:t>
            </a:r>
          </a:p>
          <a:p>
            <a:pPr marL="342900" marR="3810" lvl="0" indent="-342900" algn="just" eaLnBrk="0" fontAlgn="base" hangingPunct="0">
              <a:tabLst>
                <a:tab pos="133985" algn="l"/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Способствует самоопределению обучающихся с учетом  профессиональных  предпочтений и  личностных особенностей</a:t>
            </a:r>
            <a:endParaRPr lang="ru-RU" dirty="0"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ru-RU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ru-RU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0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3013466" y="3240324"/>
            <a:ext cx="6139543" cy="2809251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Модель</a:t>
            </a: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профилизации</a:t>
            </a:r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образовательного пространства, направлена  на  популяризацию естественнонаучных  дисциплин, формирование естественнонаучного мышления обучающихся, профессиональное самоопределение  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075611" y="156098"/>
            <a:ext cx="7896497" cy="2195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lang="ru-RU" sz="2600" b="1" i="1" kern="0" dirty="0" smtClean="0">
                <a:effectLst/>
                <a:latin typeface="Georgia" panose="02040502050405020303" pitchFamily="18" charset="0"/>
              </a:rPr>
              <a:t>Цель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заключается в оптимальном</a:t>
            </a:r>
            <a:r>
              <a:rPr kumimoji="0" lang="ru-RU" sz="2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использовании внутренних ресурсов МАОУ лицей № 3 и ресурсов учреждений города Екатеринбурга  для создания интегративной модели ранней  </a:t>
            </a:r>
            <a:r>
              <a:rPr kumimoji="0" lang="ru-RU" sz="2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профилизации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629" y="5016137"/>
            <a:ext cx="3631473" cy="718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Курсы внеурочной деятельности для всех уровней образования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629" y="3043647"/>
            <a:ext cx="3631473" cy="184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Образовательная деятельность: углубленное изучение учебных предметов естественнонаучного цикла, элективные курсы по учебным предметам естественнонаучного  цикла 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630" y="5865222"/>
            <a:ext cx="3631472" cy="691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Объединения дополнительного образования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89729" y="4135498"/>
            <a:ext cx="3518857" cy="1018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Реализация мероприятий в рамках  городского проекта «Профи-дебют: масштаб -город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04374" y="5331851"/>
            <a:ext cx="3533502" cy="1224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Образовательная деятельность, традиционные мероприятия с участием стратегических партнеров – вузов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89729" y="3043647"/>
            <a:ext cx="3533502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Система традиционных воспитательных мероприятий лицея 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40138" y="2417723"/>
            <a:ext cx="4271554" cy="6262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Система проектной деятельности на всех уровнях образования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7461" y="5865222"/>
            <a:ext cx="4271554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Организация городских мероприятий естественнонаучной направленности в рамках проекта «Одаренные дети» 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"/>
          <a:stretch/>
        </p:blipFill>
        <p:spPr>
          <a:xfrm>
            <a:off x="112574" y="67193"/>
            <a:ext cx="3834887" cy="2663671"/>
          </a:xfrm>
        </p:spPr>
      </p:pic>
      <p:sp>
        <p:nvSpPr>
          <p:cNvPr id="4" name="Прямоугольник 3"/>
          <p:cNvSpPr/>
          <p:nvPr/>
        </p:nvSpPr>
        <p:spPr>
          <a:xfrm>
            <a:off x="3947461" y="3110414"/>
            <a:ext cx="4264231" cy="443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Федеральная программа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«Школьная лига РОСНАНО»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8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7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4724" y="1596934"/>
            <a:ext cx="907870" cy="5112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Е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Ь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1337522" y="1577704"/>
            <a:ext cx="2288940" cy="1015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 внеурочной деятельности «Учусь создавать проект»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7521" y="2659344"/>
            <a:ext cx="2288942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Дополнительное образование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«Клуб КОД гениев»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22150" y="3683736"/>
            <a:ext cx="2288942" cy="937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Воспитательная деятельность «Фестиваль профессий»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3418" y="5663880"/>
            <a:ext cx="2288942" cy="1048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Экскурсии на предприятия в рамках проекта «Профи-дебют: масштаб – город»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50624" y="1596840"/>
            <a:ext cx="914400" cy="51274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Е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Ь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endParaRPr lang="ru-RU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9185" y="1609308"/>
            <a:ext cx="3002326" cy="415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Элективный курс «Основы проектной деятельности»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9185" y="2092706"/>
            <a:ext cx="3002326" cy="445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Элективный курс «Химический букварь»  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4556" y="3036936"/>
            <a:ext cx="2986955" cy="5500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Дополнительное образование «Клуб КОД гениев»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04556" y="3661428"/>
            <a:ext cx="2986955" cy="6353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Воспитательная деятельность «Фестиваль профессий» 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620" y="615305"/>
            <a:ext cx="11684728" cy="4526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НПК в рамках Проектной недели: 2 – 10 классы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8620" y="1125059"/>
            <a:ext cx="11684728" cy="3584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Конкурсные мероприятия в  соответствии с планом «Одаренность и технологии»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19776" y="1624629"/>
            <a:ext cx="914400" cy="50982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Е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Н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Ь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b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</a:t>
            </a:r>
            <a:endParaRPr lang="ru-RU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62441" y="2288232"/>
            <a:ext cx="2990072" cy="3807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Элективный курс </a:t>
            </a:r>
            <a:r>
              <a:rPr lang="en-US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«Проектная деятельность»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962440" y="2726896"/>
            <a:ext cx="2990074" cy="426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Элективные курсы в соответствии с профилями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47070" y="3217861"/>
            <a:ext cx="3020813" cy="405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 внеурочной деятельности </a:t>
            </a:r>
            <a:r>
              <a:rPr lang="en-US" sz="1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FabLab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47068" y="3666714"/>
            <a:ext cx="3020815" cy="5854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Воспитательная деятельность «Фестиваль профессий» 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89185" y="2579040"/>
            <a:ext cx="3002326" cy="416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 внеурочной деятельности </a:t>
            </a:r>
            <a:r>
              <a:rPr lang="en-US" sz="1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FabLab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62441" y="1622052"/>
            <a:ext cx="2990072" cy="598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Профильное обучение: технологический, естественнонаучный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947067" y="5417830"/>
            <a:ext cx="3022488" cy="681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Экскурсии на предприятия в рамках проекта «Профи-дебют: масштаб – город»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947067" y="4698745"/>
            <a:ext cx="3022488" cy="659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Система мотивационных  мероприятий и образовательная </a:t>
            </a:r>
            <a:r>
              <a:rPr lang="ru-RU" sz="1200" b="1" dirty="0">
                <a:solidFill>
                  <a:schemeClr val="tx1"/>
                </a:solidFill>
                <a:latin typeface="Georgia" panose="02040502050405020303" pitchFamily="18" charset="0"/>
              </a:rPr>
              <a:t>деятельность </a:t>
            </a:r>
            <a:r>
              <a:rPr lang="ru-RU" sz="12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 вузами</a:t>
            </a:r>
            <a:endParaRPr lang="ru-RU" sz="1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4724" y="43608"/>
            <a:ext cx="11658624" cy="514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Углубленное изучение физики, химии, биологии </a:t>
            </a:r>
            <a:r>
              <a:rPr lang="ru-RU" sz="2000" b="1" smtClean="0">
                <a:solidFill>
                  <a:schemeClr val="tx1"/>
                </a:solidFill>
                <a:latin typeface="Georgia" panose="02040502050405020303" pitchFamily="18" charset="0"/>
              </a:rPr>
              <a:t>(уровень ООО, СОО) 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804555" y="5596630"/>
            <a:ext cx="2986955" cy="6380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Экскурсии на предприятия в рамках проекта «Профи-дебют: масштаб – город»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947067" y="4296779"/>
            <a:ext cx="3020816" cy="324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Профориентационные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игры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804556" y="4333716"/>
            <a:ext cx="2986955" cy="287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Профориентационные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игры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322150" y="4673808"/>
            <a:ext cx="2288942" cy="937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Образовательные мероприятия с вузами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89185" y="6318649"/>
            <a:ext cx="2986955" cy="413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Участие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 программе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«Школьная лига РОСНАНО»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934995" y="6191793"/>
            <a:ext cx="3032888" cy="5179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Участие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 программе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«Школьная лига РОСНАНО»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04555" y="4693394"/>
            <a:ext cx="2971585" cy="819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Система мотивационных  мероприятий и образовательная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деятельность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 вузами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8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01597" y="2251637"/>
            <a:ext cx="3506871" cy="22333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t="6993"/>
          <a:stretch>
            <a:fillRect/>
          </a:stretch>
        </p:blipFill>
        <p:spPr bwMode="auto">
          <a:xfrm>
            <a:off x="3773609" y="4368658"/>
            <a:ext cx="1830357" cy="23398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26572" y="365125"/>
            <a:ext cx="5381898" cy="61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 внеурочной деятельности «Основы биологической трансфигурации»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1977" y="365125"/>
            <a:ext cx="5923302" cy="6145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Объединение дополнительного образования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«Зелье – варенье»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572" y="979715"/>
            <a:ext cx="5381898" cy="1227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Это практикум, на котором дети узнают, как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устроены разные биологические организмы и механизмы.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Ученики 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не просто слушают рассказ учителя — они сами  конструируют работающие модели живых организмов из разных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бытовых отходов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1977" y="979714"/>
            <a:ext cx="5923302" cy="12142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Это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практикум, придуманный в первую очередь для знакомства учеников начальной школы с лабораторной техникой. На занятиях изготавливаются самые настоящие снадобья по рецептам, основанным на справочниках фитотерапии и адаптированных для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детей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9" name="Picture 4" descr="C:\Users\Евгений\Desktop\mXm3dq4j5u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44393" y="2193925"/>
            <a:ext cx="2786742" cy="2090056"/>
          </a:xfrm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08" y="2276293"/>
            <a:ext cx="3419871" cy="189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93" y="4296408"/>
            <a:ext cx="2996294" cy="228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pp.userapi.com/c845018/v845018037/157c5d/tY0VNyRj_zY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8767202" y="4167050"/>
            <a:ext cx="3178077" cy="24162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326572" y="2227397"/>
            <a:ext cx="1848511" cy="275868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326572" y="4369682"/>
            <a:ext cx="3447037" cy="23709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7918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76" y="2254602"/>
            <a:ext cx="2946851" cy="211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3609" y="136775"/>
            <a:ext cx="5610800" cy="620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Курс внеурочной деятельности </a:t>
            </a:r>
            <a:r>
              <a:rPr lang="ru-RU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«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FabLab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5997" y="136775"/>
            <a:ext cx="5738951" cy="79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Использование в образовательной деятельности технологии «3</a:t>
            </a:r>
            <a:r>
              <a:rPr lang="en-US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D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 моделирование с дополненной реальностью»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3608" y="757647"/>
            <a:ext cx="5610801" cy="1480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Практические занятия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по программированию на плате </a:t>
            </a:r>
            <a:r>
              <a:rPr lang="ru-RU" sz="1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Arduino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. На базе этого контролера дети учатся владеть основными азами микро- и радиоэлектроники, собирают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работающие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устройства,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а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в будущем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планируется сборка роботов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автоматизированных систем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5998" y="927463"/>
            <a:ext cx="5738950" cy="1327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anose="02040502050405020303" pitchFamily="18" charset="0"/>
              </a:rPr>
              <a:t>Внедрение технологии дополненной реальности помогает визуально воспроизвести процессы, которые материальными средствами не воссоздать, делает образовательный процесс более наглядным и интересным, способствует активизации  познавательной деятельности   обучающихся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3609" y="2254602"/>
            <a:ext cx="3187342" cy="21340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426470" y="2331472"/>
            <a:ext cx="3047352" cy="2040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16950" y="4446830"/>
            <a:ext cx="3140660" cy="21197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402576" y="4445629"/>
            <a:ext cx="3095141" cy="21209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4" y="2254602"/>
            <a:ext cx="2676427" cy="211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77" y="4445629"/>
            <a:ext cx="2945184" cy="212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917" y="4445630"/>
            <a:ext cx="2784121" cy="212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61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111\Desktop\20171006_17183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784551" y="3841117"/>
            <a:ext cx="4714601" cy="30168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6" y="2158509"/>
            <a:ext cx="3425067" cy="25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31519" y="136774"/>
            <a:ext cx="5172890" cy="68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Объединение дополнительного образования «Научное краеведение»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5998" y="136775"/>
            <a:ext cx="5257800" cy="657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Курс внеурочной деятельности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«Химический букварь»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518" y="833480"/>
            <a:ext cx="5172891" cy="13156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Расширяет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и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углубляет 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знания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учащихся по биологии, химии, физике, экологии. Создает условия для всестороннего изучения природных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экологических условий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родного края. </a:t>
            </a:r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В процессе  экскурсии на производство знакомятся с  профессиями инженеров, экологов и др.  </a:t>
            </a:r>
            <a:endParaRPr lang="ru-RU" sz="1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5997" y="822859"/>
            <a:ext cx="5257801" cy="13250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 процессе практических занятий дети узнают, 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как сделать фейерверк в банке, как создать своими руками </a:t>
            </a:r>
            <a:r>
              <a:rPr lang="ru-RU" sz="1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лавалампу</a:t>
            </a:r>
            <a:r>
              <a:rPr lang="ru-RU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 и как сделать самую настоящую огненную змею и многое другое. В игровой форме происходит знакомство с химическими элементами, химическими реакциями.</a:t>
            </a:r>
          </a:p>
        </p:txBody>
      </p:sp>
      <p:pic>
        <p:nvPicPr>
          <p:cNvPr id="8" name="Picture 5" descr="C:\Users\111\Desktop\DSC0339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35182" y="2158509"/>
            <a:ext cx="3938454" cy="26217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C:\Users\111\Desktop\DSC03407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7724719" y="2129913"/>
            <a:ext cx="3778213" cy="25558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6" y="4679598"/>
            <a:ext cx="3121947" cy="216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7" y="4634169"/>
            <a:ext cx="3264846" cy="216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11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fermer.ru/files/v2/news/282504/urgau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3646"/>
            <a:ext cx="2495006" cy="239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familad.ru/upload/resize_cache/_thumbs/0x479ytl/71bf736c1cd4ee7e0577c9c70f734c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27" y="3426694"/>
            <a:ext cx="3048700" cy="24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3102" y="3884870"/>
            <a:ext cx="515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 лицей № 3</a:t>
            </a:r>
          </a:p>
        </p:txBody>
      </p:sp>
      <p:pic>
        <p:nvPicPr>
          <p:cNvPr id="12" name="Рисунок 11" descr="https://cf.ppt-online.org/files/slide/l/lKXTi4q12pvsSrnFHAgh6eOfbmwy3QZtBV7dDx/slide-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7" y="2184387"/>
            <a:ext cx="2587455" cy="156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i.ytimg.com/vi/3FAbVzZd1Xg/maxresdefaul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01" y="2301490"/>
            <a:ext cx="2577118" cy="144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usma.rusglobalalumni.com/resources/000/000/000/001/898/1898562_80x20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5098328"/>
            <a:ext cx="3466613" cy="175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static.tildacdn.com/tild3762-6538-4936-a136-356362343136/logo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62" y="5098328"/>
            <a:ext cx="2779857" cy="160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proriv.urfu.ru/fileadmin/_processed_/d/3/csm_nnnn_3db5d0e8d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11" y="5239375"/>
            <a:ext cx="2478737" cy="145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www.uran.ru/gazetanu/2006/09/nu20/p1_f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50" y="3143204"/>
            <a:ext cx="2282990" cy="229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tildacdn.com/tild3866-3562-4435-a132-363835653330/164emblemorg2399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53" y="2184387"/>
            <a:ext cx="2960380" cy="142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287383" y="164716"/>
            <a:ext cx="11521440" cy="947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города Екатеринбурга – стратегические партнеры МАОУ лицей № 3 в создании системы ранней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профилизации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5943" y="1153694"/>
            <a:ext cx="11782697" cy="989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созданию мотивационной среды для изучения естественнонаучных дисциплин, реализации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углубленного изучения предметов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естественнонаучного цикла, научное сопровождение конкурсных мероприятий, проектной деятельности, система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6" y="104503"/>
            <a:ext cx="7486897" cy="210312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latin typeface="Georgia" panose="02040502050405020303" pitchFamily="18" charset="0"/>
              </a:rPr>
              <a:t>Создание в МАОУ лицей № </a:t>
            </a:r>
            <a:r>
              <a:rPr lang="ru-RU" sz="2400" b="1" dirty="0">
                <a:latin typeface="Georgia" panose="02040502050405020303" pitchFamily="18" charset="0"/>
              </a:rPr>
              <a:t>3 </a:t>
            </a:r>
            <a:r>
              <a:rPr lang="ru-RU" sz="2400" b="1" dirty="0" smtClean="0">
                <a:latin typeface="Georgia" panose="02040502050405020303" pitchFamily="18" charset="0"/>
              </a:rPr>
              <a:t>системы </a:t>
            </a:r>
            <a:r>
              <a:rPr lang="ru-RU" sz="2400" b="1" dirty="0">
                <a:latin typeface="Georgia" panose="02040502050405020303" pitchFamily="18" charset="0"/>
              </a:rPr>
              <a:t>ранней </a:t>
            </a:r>
            <a:r>
              <a:rPr lang="ru-RU" sz="2400" b="1" dirty="0" smtClean="0">
                <a:latin typeface="Georgia" panose="02040502050405020303" pitchFamily="18" charset="0"/>
              </a:rPr>
              <a:t> </a:t>
            </a:r>
            <a:r>
              <a:rPr lang="ru-RU" sz="2400" b="1" dirty="0" err="1" smtClean="0">
                <a:latin typeface="Georgia" panose="02040502050405020303" pitchFamily="18" charset="0"/>
              </a:rPr>
              <a:t>профилизации</a:t>
            </a:r>
            <a:r>
              <a:rPr lang="ru-RU" sz="2400" b="1" dirty="0" smtClean="0">
                <a:latin typeface="Georgia" panose="02040502050405020303" pitchFamily="18" charset="0"/>
              </a:rPr>
              <a:t>,  </a:t>
            </a:r>
            <a:r>
              <a:rPr lang="ru-RU" sz="2400" b="1" dirty="0">
                <a:latin typeface="Georgia" panose="02040502050405020303" pitchFamily="18" charset="0"/>
              </a:rPr>
              <a:t>образовательного </a:t>
            </a:r>
            <a:r>
              <a:rPr lang="ru-RU" sz="2400" b="1" dirty="0" smtClean="0">
                <a:latin typeface="Georgia" panose="02040502050405020303" pitchFamily="18" charset="0"/>
              </a:rPr>
              <a:t>пространства, формирующего естественнонаучное мышление обучающихся, способствует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7623"/>
            <a:ext cx="7772400" cy="4454434"/>
          </a:xfrm>
        </p:spPr>
        <p:txBody>
          <a:bodyPr>
            <a:normAutofit lnSpcReduction="10000"/>
          </a:bodyPr>
          <a:lstStyle/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  <a:buNone/>
            </a:pP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ормированию естественнонаучного мышления обучающихся для профессий будущего:  </a:t>
            </a:r>
            <a:r>
              <a:rPr lang="en-US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-медиков, генетических консультантов, 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биогенетиков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экологов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биохаккеров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наномедиков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-хирургов, </a:t>
            </a:r>
            <a:r>
              <a:rPr lang="ru-RU" alt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космобиологов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архитекторов живых систем, урбанистов-экологов, эко-аналитиков, дизайнеров интерфейсов, </a:t>
            </a:r>
            <a:r>
              <a:rPr lang="ru-RU" alt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энергоаудиторов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проектировщиков интерфейсов беспилотной авиации 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профессий </a:t>
            </a:r>
            <a:r>
              <a:rPr lang="ru-RU" alt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</a:p>
          <a:p>
            <a:pPr marL="0" lvl="0" indent="0"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  <a:buNone/>
            </a:pPr>
            <a:r>
              <a:rPr lang="ru-RU" alt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лицей № 3 – ранняя </a:t>
            </a:r>
            <a:r>
              <a:rPr lang="ru-RU" altLang="ru-RU" sz="2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профилизация</a:t>
            </a:r>
            <a:r>
              <a:rPr lang="ru-RU" alt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качество, профессиональная перспектива!  </a:t>
            </a:r>
            <a:endParaRPr lang="ru-RU" alt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latin typeface="Georgia" panose="02040502050405020303" pitchFamily="18" charset="0"/>
              </a:rPr>
              <a:t>Мы растим будущее Екатеринбурга!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63" y="2625634"/>
            <a:ext cx="2432467" cy="161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0" y="2564421"/>
            <a:ext cx="2334048" cy="167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7572765" y="4176706"/>
            <a:ext cx="2464165" cy="157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533" y="16751"/>
            <a:ext cx="4165170" cy="2547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9" b="22414"/>
          <a:stretch/>
        </p:blipFill>
        <p:spPr>
          <a:xfrm>
            <a:off x="8374232" y="5603966"/>
            <a:ext cx="3069772" cy="124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8798"/>
          <a:stretch/>
        </p:blipFill>
        <p:spPr>
          <a:xfrm>
            <a:off x="9914710" y="4176706"/>
            <a:ext cx="2277290" cy="154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9" b="22414"/>
          <a:stretch/>
        </p:blipFill>
        <p:spPr>
          <a:xfrm>
            <a:off x="8374232" y="5615163"/>
            <a:ext cx="3069772" cy="124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268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912</Words>
  <Application>Microsoft Office PowerPoint</Application>
  <PresentationFormat>Широкоэкранный</PresentationFormat>
  <Paragraphs>118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1_Тема Office</vt:lpstr>
      <vt:lpstr>Система ранней профилизации  МАОУ лицей № 3</vt:lpstr>
      <vt:lpstr>Система ранней профилизации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в МАОУ лицей № 3 системы ранней  профилизации,  образовательного пространства, формирующего естественнонаучное мышление обучающихся, способствует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ранней профилизации  в МАОУ лицей № 3</dc:title>
  <dc:creator>Пользователь Windows</dc:creator>
  <cp:lastModifiedBy>Директор</cp:lastModifiedBy>
  <cp:revision>150</cp:revision>
  <dcterms:created xsi:type="dcterms:W3CDTF">2019-03-16T08:22:01Z</dcterms:created>
  <dcterms:modified xsi:type="dcterms:W3CDTF">2019-10-11T09:00:01Z</dcterms:modified>
</cp:coreProperties>
</file>