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61" r:id="rId2"/>
    <p:sldId id="375" r:id="rId3"/>
    <p:sldId id="403" r:id="rId4"/>
    <p:sldId id="410" r:id="rId5"/>
    <p:sldId id="376" r:id="rId6"/>
    <p:sldId id="436" r:id="rId7"/>
    <p:sldId id="437" r:id="rId8"/>
    <p:sldId id="412" r:id="rId9"/>
    <p:sldId id="312" r:id="rId10"/>
    <p:sldId id="413" r:id="rId11"/>
    <p:sldId id="384" r:id="rId12"/>
    <p:sldId id="379" r:id="rId13"/>
    <p:sldId id="378" r:id="rId14"/>
    <p:sldId id="414" r:id="rId15"/>
    <p:sldId id="415" r:id="rId16"/>
    <p:sldId id="416" r:id="rId17"/>
    <p:sldId id="313" r:id="rId18"/>
    <p:sldId id="330" r:id="rId19"/>
    <p:sldId id="304" r:id="rId20"/>
    <p:sldId id="332" r:id="rId21"/>
    <p:sldId id="406" r:id="rId22"/>
    <p:sldId id="407" r:id="rId23"/>
    <p:sldId id="438" r:id="rId24"/>
    <p:sldId id="382" r:id="rId25"/>
    <p:sldId id="360" r:id="rId26"/>
    <p:sldId id="408" r:id="rId27"/>
    <p:sldId id="435" r:id="rId28"/>
    <p:sldId id="345" r:id="rId29"/>
    <p:sldId id="404" r:id="rId30"/>
  </p:sldIdLst>
  <p:sldSz cx="9144000" cy="6858000" type="screen4x3"/>
  <p:notesSz cx="9866313" cy="673576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33CC"/>
    <a:srgbClr val="FF6600"/>
    <a:srgbClr val="6699FF"/>
    <a:srgbClr val="CCFFFF"/>
    <a:srgbClr val="E20000"/>
    <a:srgbClr val="0066CC"/>
    <a:srgbClr val="FFFFCC"/>
    <a:srgbClr val="CCECFF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34" autoAdjust="0"/>
    <p:restoredTop sz="86350" autoAdjust="0"/>
  </p:normalViewPr>
  <p:slideViewPr>
    <p:cSldViewPr>
      <p:cViewPr varScale="1">
        <p:scale>
          <a:sx n="92" d="100"/>
          <a:sy n="92" d="100"/>
        </p:scale>
        <p:origin x="1016" y="176"/>
      </p:cViewPr>
      <p:guideLst>
        <p:guide orient="horz" pos="2160"/>
        <p:guide pos="282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rgbClr val="C00000"/>
                </a:solidFill>
                <a:latin typeface="Cambria" panose="02040503050406030204" charset="0"/>
              </a:rPr>
              <a:t>Посещаемость детей</a:t>
            </a:r>
          </a:p>
        </c:rich>
      </c:tx>
      <c:layout>
        <c:manualLayout>
          <c:xMode val="edge"/>
          <c:yMode val="edge"/>
          <c:x val="0.32635896736111403"/>
          <c:y val="5.0044670962485702E-2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 defTabSz="914400">
            <a:defRPr lang="ru-RU"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106946544264873"/>
          <c:y val="0.20040609252919001"/>
          <c:w val="0.856306513409962"/>
          <c:h val="0.6100605741374770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2016 г.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>
              <a:outerShdw blurRad="50800" dir="5400000" sx="1000" sy="1000" algn="ctr" rotWithShape="0">
                <a:srgbClr val="000000">
                  <a:alpha val="43000"/>
                </a:srgbClr>
              </a:outerShdw>
            </a:effectLst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  <c:pt idx="0" formatCode="0%">
                  <c:v>0.61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90-054E-98C4-3D42B625027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2017 г.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  <c:pt idx="0" formatCode="0%">
                  <c:v>0.65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090-054E-98C4-3D42B625027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2018 г.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50800" dist="50800" dir="5400000" sx="13000" sy="13000" algn="ctr" rotWithShape="0">
                  <a:srgbClr val="000000">
                    <a:alpha val="4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090-054E-98C4-3D42B6250272}"/>
              </c:ext>
            </c:extLst>
          </c:dPt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  <c:pt idx="0" formatCode="0%">
                  <c:v>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090-054E-98C4-3D42B625027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overlap val="-33"/>
        <c:axId val="148421632"/>
        <c:axId val="148435712"/>
      </c:barChart>
      <c:catAx>
        <c:axId val="14842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35712"/>
        <c:crosses val="autoZero"/>
        <c:auto val="1"/>
        <c:lblAlgn val="ctr"/>
        <c:lblOffset val="100"/>
        <c:noMultiLvlLbl val="0"/>
      </c:catAx>
      <c:valAx>
        <c:axId val="148435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2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2642938239308794E-2"/>
          <c:y val="0.86130500758725304"/>
          <c:w val="0.28511807859997101"/>
          <c:h val="0.12959028831562999"/>
        </c:manualLayout>
      </c:layout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ru-RU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0" vertOverflow="ellipsis" vert="horz" wrap="square" anchor="ctr" anchorCtr="1"/>
          <a:lstStyle/>
          <a:p>
            <a:pPr defTabSz="914400">
              <a:defRPr lang="ru-RU"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dirty="0">
                <a:solidFill>
                  <a:srgbClr val="002060"/>
                </a:solidFill>
                <a:latin typeface="Cambria" panose="02040503050406030204" charset="0"/>
              </a:rPr>
              <a:t>Оплата за присмотр и уход</a:t>
            </a:r>
          </a:p>
        </c:rich>
      </c:tx>
      <c:layout>
        <c:manualLayout>
          <c:xMode val="edge"/>
          <c:yMode val="edge"/>
          <c:x val="0.17160029991490999"/>
          <c:y val="3.0696183542025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Ряды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2018 г.</c:v>
                </c:pt>
                <c:pt idx="1">
                  <c:v>2017 г.</c:v>
                </c:pt>
              </c:strCache>
            </c:strRef>
          </c:cat>
          <c:val>
            <c:numRef>
              <c:f>Sheet1!$B$3:$B$5</c:f>
              <c:numCache>
                <c:formatCode>General</c:formatCode>
                <c:ptCount val="3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C4B-CA48-9071-F8856E21B1A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Ряды 2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Sheet1!$A$2:$A$5</c:f>
              <c:strCache>
                <c:ptCount val="4"/>
                <c:pt idx="0">
                  <c:v>2018 г.</c:v>
                </c:pt>
                <c:pt idx="1">
                  <c:v>2017 г.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C4B-CA48-9071-F8856E21B1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48482304"/>
        <c:axId val="149004288"/>
      </c:barChart>
      <c:catAx>
        <c:axId val="14848230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9004288"/>
        <c:crosses val="autoZero"/>
        <c:auto val="1"/>
        <c:lblAlgn val="ctr"/>
        <c:lblOffset val="100"/>
        <c:noMultiLvlLbl val="0"/>
      </c:catAx>
      <c:valAx>
        <c:axId val="14900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prstDash val="solid"/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ru-RU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484823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Образование</c:v>
                </c:pt>
              </c:strCache>
            </c:strRef>
          </c:tx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2A68-024A-A068-E09D8329EE13}"/>
              </c:ext>
            </c:extLst>
          </c:dPt>
          <c:dPt>
            <c:idx val="1"/>
            <c:bubble3D val="0"/>
            <c:extLst>
              <c:ext xmlns:c16="http://schemas.microsoft.com/office/drawing/2014/chart" uri="{C3380CC4-5D6E-409C-BE32-E72D297353CC}">
                <c16:uniqueId val="{00000001-2A68-024A-A068-E09D8329EE13}"/>
              </c:ext>
            </c:extLst>
          </c:dPt>
          <c:dPt>
            <c:idx val="2"/>
            <c:bubble3D val="0"/>
            <c:extLst>
              <c:ext xmlns:c16="http://schemas.microsoft.com/office/drawing/2014/chart" uri="{C3380CC4-5D6E-409C-BE32-E72D297353CC}">
                <c16:uniqueId val="{00000002-2A68-024A-A068-E09D8329EE13}"/>
              </c:ext>
            </c:extLst>
          </c:dPt>
          <c:dPt>
            <c:idx val="3"/>
            <c:bubble3D val="0"/>
            <c:extLst>
              <c:ext xmlns:c16="http://schemas.microsoft.com/office/drawing/2014/chart" uri="{C3380CC4-5D6E-409C-BE32-E72D297353CC}">
                <c16:uniqueId val="{00000003-2A68-024A-A068-E09D8329EE13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Высшее</c:v>
                </c:pt>
                <c:pt idx="1">
                  <c:v>Среднее спец.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0.56000000000000005</c:v>
                </c:pt>
                <c:pt idx="1">
                  <c:v>0.44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A68-024A-A068-E09D8329EE1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lang="ru-RU" sz="1800"/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587733" y="1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A11995-267C-4F04-958F-776A9EA06146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B9C9-23AF-424D-9CB5-905F77BDE22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87733" y="1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F1AD0B-F278-4915-A79E-0B66756DFC26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5934" y="3199352"/>
            <a:ext cx="7894446" cy="3031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397620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87733" y="6397620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019881-95EA-426B-AD92-4DEBC3C29748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19881-95EA-426B-AD92-4DEBC3C29748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019881-95EA-426B-AD92-4DEBC3C29748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-1" fmla="*/ 0 w 7955280"/>
              <a:gd name="connsiteY0-2" fmla="*/ 495300 h 495300"/>
              <a:gd name="connsiteX1-3" fmla="*/ 169546 w 7955280"/>
              <a:gd name="connsiteY1-4" fmla="*/ 0 h 495300"/>
              <a:gd name="connsiteX2-5" fmla="*/ 3966210 w 7955280"/>
              <a:gd name="connsiteY2-6" fmla="*/ 95250 h 495300"/>
              <a:gd name="connsiteX3-7" fmla="*/ 7785734 w 7955280"/>
              <a:gd name="connsiteY3-8" fmla="*/ 0 h 495300"/>
              <a:gd name="connsiteX4-9" fmla="*/ 7955280 w 7955280"/>
              <a:gd name="connsiteY4-10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-1" fmla="*/ 0 w 7955280"/>
              <a:gd name="connsiteY0-2" fmla="*/ 495300 h 495300"/>
              <a:gd name="connsiteX1-3" fmla="*/ 169546 w 7955280"/>
              <a:gd name="connsiteY1-4" fmla="*/ 0 h 495300"/>
              <a:gd name="connsiteX2-5" fmla="*/ 3966210 w 7955280"/>
              <a:gd name="connsiteY2-6" fmla="*/ 95250 h 495300"/>
              <a:gd name="connsiteX3-7" fmla="*/ 7785734 w 7955280"/>
              <a:gd name="connsiteY3-8" fmla="*/ 0 h 495300"/>
              <a:gd name="connsiteX4-9" fmla="*/ 7955280 w 7955280"/>
              <a:gd name="connsiteY4-10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-1" fmla="*/ 0 w 7955280"/>
              <a:gd name="connsiteY0-2" fmla="*/ 495300 h 495300"/>
              <a:gd name="connsiteX1-3" fmla="*/ 169546 w 7955280"/>
              <a:gd name="connsiteY1-4" fmla="*/ 0 h 495300"/>
              <a:gd name="connsiteX2-5" fmla="*/ 3966210 w 7955280"/>
              <a:gd name="connsiteY2-6" fmla="*/ 95250 h 495300"/>
              <a:gd name="connsiteX3-7" fmla="*/ 7785734 w 7955280"/>
              <a:gd name="connsiteY3-8" fmla="*/ 0 h 495300"/>
              <a:gd name="connsiteX4-9" fmla="*/ 7955280 w 7955280"/>
              <a:gd name="connsiteY4-10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-1" fmla="*/ 0 w 7955280"/>
              <a:gd name="connsiteY0-2" fmla="*/ 495300 h 495300"/>
              <a:gd name="connsiteX1-3" fmla="*/ 169546 w 7955280"/>
              <a:gd name="connsiteY1-4" fmla="*/ 0 h 495300"/>
              <a:gd name="connsiteX2-5" fmla="*/ 3966210 w 7955280"/>
              <a:gd name="connsiteY2-6" fmla="*/ 95250 h 495300"/>
              <a:gd name="connsiteX3-7" fmla="*/ 7785734 w 7955280"/>
              <a:gd name="connsiteY3-8" fmla="*/ 0 h 495300"/>
              <a:gd name="connsiteX4-9" fmla="*/ 7955280 w 7955280"/>
              <a:gd name="connsiteY4-10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4C71EC6-210F-42DE-9C53-41977AD35B3D}" type="datetimeFigureOut">
              <a:rPr lang="ru-RU" smtClean="0"/>
              <a:t>02.07.2019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15390" y="695960"/>
            <a:ext cx="6713855" cy="107632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МБДОУ «Детский сад № 50»</a:t>
            </a:r>
          </a:p>
          <a:p>
            <a:pPr algn="ctr"/>
            <a:r>
              <a:rPr lang="ru-RU" sz="3200" b="1" cap="none" spc="0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г. Чебоксары</a:t>
            </a:r>
          </a:p>
        </p:txBody>
      </p:sp>
      <p:pic>
        <p:nvPicPr>
          <p:cNvPr id="2" name="Замещающее содержимое 1" descr="50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 rot="21420000">
            <a:off x="2158365" y="2118995"/>
            <a:ext cx="4804410" cy="3603625"/>
          </a:xfrm>
          <a:prstGeom prst="rect">
            <a:avLst/>
          </a:prstGeom>
          <a:ln>
            <a:solidFill>
              <a:srgbClr val="0066C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63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3830" y="810259"/>
            <a:ext cx="6670040" cy="1153827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Участие педагогов</a:t>
            </a:r>
            <a:br>
              <a:rPr lang="ru-RU" sz="2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</a:br>
            <a:r>
              <a:rPr lang="ru-RU" sz="2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в профессиональных конкурсах </a:t>
            </a:r>
            <a:endParaRPr lang="ru-RU" altLang="en-US" sz="24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28575"/>
            <a:ext cx="9144000" cy="7647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Детский сад. Педагоги</a:t>
            </a:r>
          </a:p>
        </p:txBody>
      </p:sp>
      <p:pic>
        <p:nvPicPr>
          <p:cNvPr id="11" name="Изображение 10" descr="Педагоги 3 место  Савельева О.П. Конкурс отчетов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23262" y="1982129"/>
            <a:ext cx="2808313" cy="4072054"/>
          </a:xfrm>
          <a:prstGeom prst="rect">
            <a:avLst/>
          </a:prstGeom>
        </p:spPr>
      </p:pic>
      <p:pic>
        <p:nvPicPr>
          <p:cNvPr id="12" name="Изображение 11" descr="дипп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6702" y="1988840"/>
            <a:ext cx="2880320" cy="405863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ym typeface="+mn-ea"/>
              </a:rPr>
              <a:t>Детский сад. Педагоги</a:t>
            </a:r>
            <a:endParaRPr lang="ru-RU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>
          <a:xfrm>
            <a:off x="1094740" y="980728"/>
            <a:ext cx="7080250" cy="1006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      </a:t>
            </a:r>
            <a:r>
              <a:rPr lang="ru-RU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</a:rPr>
              <a:t>  Педагоги активно делятся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</a:rPr>
              <a:t>опытом с коллегами.</a:t>
            </a:r>
          </a:p>
        </p:txBody>
      </p:sp>
      <p:pic>
        <p:nvPicPr>
          <p:cNvPr id="5" name="Замещающее содержимое 4" descr="DSC02534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690847" y="1987416"/>
            <a:ext cx="3151418" cy="2363966"/>
          </a:xfrm>
          <a:prstGeom prst="rect">
            <a:avLst/>
          </a:prstGeom>
        </p:spPr>
      </p:pic>
      <p:pic>
        <p:nvPicPr>
          <p:cNvPr id="6" name="Изображение 5" descr="DSC0253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00181" y="1987416"/>
            <a:ext cx="2600325" cy="3469005"/>
          </a:xfrm>
          <a:prstGeom prst="rect">
            <a:avLst/>
          </a:prstGeom>
        </p:spPr>
      </p:pic>
      <p:sp>
        <p:nvSpPr>
          <p:cNvPr id="3" name="Текстовое поле 2"/>
          <p:cNvSpPr txBox="1"/>
          <p:nvPr/>
        </p:nvSpPr>
        <p:spPr>
          <a:xfrm>
            <a:off x="932931" y="4509120"/>
            <a:ext cx="4667250" cy="132343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1600" b="1" i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Мастер-класс для педагогов и студентов в Чебоксарском технологическом колледже им. Н.В. Никольского в рамках</a:t>
            </a:r>
          </a:p>
          <a:p>
            <a:pPr algn="ctr"/>
            <a:r>
              <a:rPr lang="ru-RU" sz="1600" b="1" i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VI Регионального (открытого) чемпионата «Молодые профессионалы»</a:t>
            </a:r>
            <a:endParaRPr lang="ru-RU" altLang="en-US" sz="1600" i="1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1412776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На базе МБДОУ «Детский сад № 50» г. Чебоксары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ежегодно проводятся методические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объединения для воспитателей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1247775" y="1556791"/>
            <a:ext cx="6617335" cy="41677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altLang="en-US" dirty="0">
                <a:solidFill>
                  <a:srgbClr val="C00000"/>
                </a:solidFill>
                <a:latin typeface="Cambria" panose="02040503050406030204" charset="0"/>
              </a:rPr>
              <a:t>2016 г. - «Воспитание духовно-нравственных качеств дошкольника при взаимодействии с учреждениями культуры»;</a:t>
            </a:r>
          </a:p>
          <a:p>
            <a:pPr marL="0" indent="0">
              <a:buNone/>
            </a:pPr>
            <a:endParaRPr lang="ru-RU" altLang="en-US" dirty="0">
              <a:solidFill>
                <a:srgbClr val="C00000"/>
              </a:solidFill>
              <a:latin typeface="Cambria" panose="02040503050406030204" charset="0"/>
            </a:endParaRPr>
          </a:p>
          <a:p>
            <a:pPr marL="0" indent="0">
              <a:buNone/>
            </a:pPr>
            <a:r>
              <a:rPr lang="ru-RU" altLang="en-US" dirty="0">
                <a:solidFill>
                  <a:srgbClr val="C00000"/>
                </a:solidFill>
                <a:latin typeface="Cambria" panose="02040503050406030204" charset="0"/>
              </a:rPr>
              <a:t>2017 г. - «Устное народное творчество как средство формирования речевой активности дошкольников»;</a:t>
            </a:r>
          </a:p>
          <a:p>
            <a:pPr marL="0" indent="0">
              <a:buNone/>
            </a:pPr>
            <a:endParaRPr lang="ru-RU" altLang="en-US" dirty="0">
              <a:solidFill>
                <a:srgbClr val="C00000"/>
              </a:solidFill>
              <a:latin typeface="Cambria" panose="02040503050406030204" charset="0"/>
            </a:endParaRPr>
          </a:p>
          <a:p>
            <a:pPr marL="0" indent="0">
              <a:buNone/>
            </a:pPr>
            <a:r>
              <a:rPr lang="ru-RU" altLang="en-US" dirty="0">
                <a:solidFill>
                  <a:srgbClr val="C00000"/>
                </a:solidFill>
                <a:latin typeface="Cambria" panose="02040503050406030204" charset="0"/>
              </a:rPr>
              <a:t>2018 г. - «Развитие творческих способностей дошкольников средствами нетрадиционных техник».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Взаимодействие с социумом</a:t>
            </a:r>
          </a:p>
        </p:txBody>
      </p:sp>
      <p:sp>
        <p:nvSpPr>
          <p:cNvPr id="4" name="Текст 3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8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100" name="Текстовое поле 99"/>
          <p:cNvSpPr txBox="1"/>
          <p:nvPr/>
        </p:nvSpPr>
        <p:spPr>
          <a:xfrm>
            <a:off x="3393440" y="3028315"/>
            <a:ext cx="2302510" cy="7372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1400" b="1" i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СОШ № 24</a:t>
            </a:r>
            <a:r>
              <a:rPr sz="1400" b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sz="1400" b="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Совместные</a:t>
            </a:r>
            <a:r>
              <a:rPr sz="1400" b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праздники</a:t>
            </a:r>
            <a:r>
              <a:rPr sz="1400" b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ru-RU" sz="1400" b="0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спортивные мероприятия.</a:t>
            </a:r>
            <a:endParaRPr lang="ru-RU" altLang="en-US" sz="1400" b="0" dirty="0">
              <a:solidFill>
                <a:schemeClr val="accent4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овое поле 4"/>
          <p:cNvSpPr txBox="1"/>
          <p:nvPr/>
        </p:nvSpPr>
        <p:spPr>
          <a:xfrm>
            <a:off x="1922780" y="5141595"/>
            <a:ext cx="403542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r"/>
            <a:r>
              <a:rPr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</a:t>
            </a:r>
            <a:r>
              <a:rPr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семейного</a:t>
            </a:r>
            <a:r>
              <a:rPr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чтения</a:t>
            </a:r>
            <a:r>
              <a:rPr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имени</a:t>
            </a:r>
            <a:r>
              <a:rPr sz="14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А.С. </a:t>
            </a:r>
            <a:r>
              <a:rPr sz="14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Пушкина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осещение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читального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зала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детьми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посещение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тематических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выставок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литературных</a:t>
            </a:r>
          </a:p>
          <a:p>
            <a:pPr indent="0" algn="r"/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викторинах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1400" b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конкурсах</a:t>
            </a:r>
            <a:r>
              <a:rPr sz="1400" b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1400" dirty="0"/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955675" y="1003935"/>
            <a:ext cx="2014220" cy="1599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КВЦ «</a:t>
            </a:r>
            <a:r>
              <a:rPr sz="14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Радуга</a:t>
            </a:r>
            <a:r>
              <a:rPr sz="14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sz="1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риобщение</a:t>
            </a:r>
            <a:r>
              <a:rPr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воспитанников</a:t>
            </a:r>
            <a:r>
              <a:rPr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</a:t>
            </a:r>
            <a:r>
              <a:rPr sz="1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искусству</a:t>
            </a:r>
            <a:r>
              <a:rPr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sz="1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</a:t>
            </a:r>
            <a:r>
              <a:rPr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творческой</a:t>
            </a:r>
            <a:r>
              <a:rPr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sz="1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эстетически</a:t>
            </a:r>
            <a:r>
              <a:rPr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развитой</a:t>
            </a:r>
            <a:r>
              <a:rPr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1400" b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</a:t>
            </a:r>
            <a:r>
              <a:rPr sz="14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1400" dirty="0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3119755" y="3980815"/>
            <a:ext cx="225996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sz="1400" b="1" i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Музей имени В. Чапаева</a:t>
            </a:r>
            <a:r>
              <a:rPr sz="1400" b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Закрепление и расширение знаний о жизни героя – земляка В.И. Чапаева.</a:t>
            </a:r>
            <a:endParaRPr lang="ru-RU" altLang="en-US" sz="1400" b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025515" y="1168400"/>
            <a:ext cx="2343785" cy="9531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indent="0" algn="ctr"/>
            <a:r>
              <a:rPr lang="ru-RU" sz="1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Железно-дорожный вокзал, почта, банк</a:t>
            </a:r>
            <a:r>
              <a:rPr sz="14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Знакомство</a:t>
            </a:r>
            <a:r>
              <a:rPr sz="14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расширение знаний о </a:t>
            </a:r>
            <a:r>
              <a:rPr lang="ru-RU" sz="14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профессиях</a:t>
            </a:r>
            <a:r>
              <a:rPr sz="1400" b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altLang="en-US" sz="1400" b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Замещающее содержимое 2" descr="1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5958205" y="4335145"/>
            <a:ext cx="2345690" cy="1759585"/>
          </a:xfrm>
          <a:prstGeom prst="rect">
            <a:avLst/>
          </a:prstGeom>
        </p:spPr>
      </p:pic>
      <p:pic>
        <p:nvPicPr>
          <p:cNvPr id="11" name="Изображение 10" descr="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58205" y="2121535"/>
            <a:ext cx="2411095" cy="1808480"/>
          </a:xfrm>
          <a:prstGeom prst="rect">
            <a:avLst/>
          </a:prstGeom>
        </p:spPr>
      </p:pic>
      <p:pic>
        <p:nvPicPr>
          <p:cNvPr id="12" name="Изображение 11" descr="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6115" y="1003935"/>
            <a:ext cx="2677160" cy="2008505"/>
          </a:xfrm>
          <a:prstGeom prst="rect">
            <a:avLst/>
          </a:prstGeom>
        </p:spPr>
      </p:pic>
      <p:pic>
        <p:nvPicPr>
          <p:cNvPr id="13" name="Изображение 12" descr="IMG-94c8d9d24441700545d41ad3af782f7c-V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55675" y="3310890"/>
            <a:ext cx="2164080" cy="162306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24" y="-19152"/>
            <a:ext cx="9144000" cy="90872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Муниципальный проект</a:t>
            </a:r>
          </a:p>
          <a:p>
            <a:pPr algn="ctr"/>
            <a:r>
              <a:rPr lang="ru-RU" sz="2600" b="1" dirty="0">
                <a:solidFill>
                  <a:schemeClr val="bg1"/>
                </a:solidFill>
                <a:cs typeface="Arial" panose="020B0604020202020204" pitchFamily="34" charset="0"/>
              </a:rPr>
              <a:t>«По родному краю с рюкзаком шагаю»</a:t>
            </a:r>
            <a:r>
              <a:rPr lang="en-US" sz="2600" b="1" dirty="0">
                <a:solidFill>
                  <a:schemeClr val="bg1"/>
                </a:solidFill>
                <a:cs typeface="Arial" panose="020B0604020202020204" pitchFamily="34" charset="0"/>
              </a:rPr>
              <a:t> </a:t>
            </a:r>
            <a:endParaRPr lang="ru-RU" sz="2600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4680000" cy="35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Изображение 6" descr="25.09Турслет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71127" y="921358"/>
            <a:ext cx="2693799" cy="202044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Изображение 4" descr="DSC0179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64088" y="1046175"/>
            <a:ext cx="2661328" cy="1996136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004048" y="3048872"/>
            <a:ext cx="3309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Республиканский конкурс – проект «Вежливый охотник»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27584" y="2941802"/>
            <a:ext cx="4032448" cy="7817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Слет дошколят –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туристят</a:t>
            </a:r>
            <a:endParaRPr lang="ru-RU" sz="14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 </a:t>
            </a:r>
            <a:r>
              <a:rPr lang="ru-RU" sz="1400" b="1" i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</a:rPr>
              <a:t>(видеосюжеты на каналах </a:t>
            </a:r>
            <a:r>
              <a:rPr lang="ru-RU" altLang="en-US" sz="1400" b="1" i="1" dirty="0">
                <a:solidFill>
                  <a:srgbClr val="C00000"/>
                </a:solidFill>
                <a:latin typeface="Cambria" panose="02040503050406030204" charset="0"/>
              </a:rPr>
              <a:t>НТРК ЧУВАШИИ, «Телекомпания ЮТВ»)</a:t>
            </a:r>
            <a:endParaRPr lang="ru-RU" sz="1400" b="1" i="1" dirty="0">
              <a:solidFill>
                <a:srgbClr val="C0000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364088" y="5616001"/>
            <a:ext cx="28053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Исторический маршрут «Орлята Чапая»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502214" y="5616001"/>
            <a:ext cx="3069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Экскурсия в музей космонавтики</a:t>
            </a:r>
          </a:p>
          <a:p>
            <a:pPr lvl="0" algn="ctr"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(с. Шоршелы)</a:t>
            </a:r>
          </a:p>
        </p:txBody>
      </p:sp>
      <p:pic>
        <p:nvPicPr>
          <p:cNvPr id="12" name="Рисунок 11" descr="http://dosh50.ucoz.ru/nowostiD/istoricheskij_marshrut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275" y="3572091"/>
            <a:ext cx="2372141" cy="2043909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14" name="Рисунок 13" descr="http://dosh50.ucoz.ru/nowostiD/ehkskursija_v_shorshely1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272" y="3623057"/>
            <a:ext cx="2588654" cy="194197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9144000" cy="1286795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Муниципальный проект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«Культурное наследие Чувашии заботливо и бережно храним!»</a:t>
            </a:r>
            <a:endParaRPr lang="ru-RU" sz="2800" b="1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478000" y="-10858500"/>
            <a:ext cx="4680000" cy="35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66443" y="1317697"/>
            <a:ext cx="2430529" cy="1823271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мещающее содержимое 2" descr="Лучший город1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071855" y="3378410"/>
            <a:ext cx="2790459" cy="184767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971600" y="5650544"/>
            <a:ext cx="31019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Музыкальный фестиваль</a:t>
            </a:r>
          </a:p>
          <a:p>
            <a:pPr lvl="0" algn="ctr"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«Родного края разноцветие»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5962" y="3089606"/>
            <a:ext cx="3433208" cy="121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Фольклорный праздник «Колядки» </a:t>
            </a:r>
            <a:r>
              <a:rPr lang="ru-RU" sz="1400" b="1" i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</a:rPr>
              <a:t>(видеосюжеты на каналах </a:t>
            </a:r>
            <a:r>
              <a:rPr lang="ru-RU" altLang="en-US" sz="1400" b="1" i="1" dirty="0">
                <a:solidFill>
                  <a:srgbClr val="C00000"/>
                </a:solidFill>
                <a:latin typeface="Cambria" panose="02040503050406030204" charset="0"/>
              </a:rPr>
              <a:t>ГТРК «Чувашия», НТРК «Чувашия» и «Телекомпания ЮТВ»)</a:t>
            </a:r>
            <a:endParaRPr lang="ru-RU" altLang="en-US" sz="1400" b="1" dirty="0">
              <a:solidFill>
                <a:srgbClr val="002060"/>
              </a:solidFill>
              <a:latin typeface="Cambria" panose="02040503050406030204" charset="0"/>
            </a:endParaRPr>
          </a:p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endParaRPr lang="ru-RU" sz="14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392784" y="5224209"/>
            <a:ext cx="40324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Праздник «Чебоксары – лучший  город на Земле!» (Детский парк им. А.Г. Николаева) </a:t>
            </a:r>
            <a:r>
              <a:rPr lang="ru-RU" sz="1400" b="1" i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</a:rPr>
              <a:t>(видеосюжеты на каналах </a:t>
            </a:r>
            <a:r>
              <a:rPr lang="ru-RU" altLang="en-US" sz="1400" b="1" i="1" dirty="0">
                <a:solidFill>
                  <a:srgbClr val="C00000"/>
                </a:solidFill>
                <a:latin typeface="Cambria" panose="02040503050406030204" charset="0"/>
              </a:rPr>
              <a:t>ГТРК «Чувашия» и «Телекомпания ЮТВ»)</a:t>
            </a:r>
            <a:endParaRPr lang="ru-RU" altLang="en-US" sz="1400" b="1" dirty="0">
              <a:solidFill>
                <a:srgbClr val="002060"/>
              </a:solidFill>
              <a:latin typeface="Cambria" panose="0204050305040603020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878349" y="3053679"/>
            <a:ext cx="31774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Встреча с поэтессой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А.Корочковой</a:t>
            </a:r>
            <a:endParaRPr lang="ru-RU" sz="14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755" y="1365084"/>
            <a:ext cx="2304660" cy="172849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3" name="Рисунок 12" descr="http://dosh50.ucoz.ru/nowostiD/chuv.festival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921" y="4082822"/>
            <a:ext cx="2219572" cy="1664607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105283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Муниципальный проект</a:t>
            </a:r>
          </a:p>
          <a:p>
            <a:pPr algn="ctr"/>
            <a:r>
              <a:rPr lang="ru-RU" sz="2800" b="1" dirty="0">
                <a:solidFill>
                  <a:schemeClr val="bg1"/>
                </a:solidFill>
                <a:cs typeface="Arial" panose="020B0604020202020204" pitchFamily="34" charset="0"/>
              </a:rPr>
              <a:t>«Энциклопедия профессий: от А до Я»</a:t>
            </a:r>
            <a:endParaRPr lang="ru-RU" sz="2800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1835" y="3745202"/>
            <a:ext cx="2808312" cy="21062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92080" y="1268760"/>
            <a:ext cx="2664296" cy="19984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Замещающее содержимое 2" descr="XiM4VMxJ7Oc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/>
          <a:stretch>
            <a:fillRect/>
          </a:stretch>
        </p:blipFill>
        <p:spPr>
          <a:xfrm>
            <a:off x="5303912" y="3748547"/>
            <a:ext cx="2640631" cy="1980349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3175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59633" y="3055775"/>
            <a:ext cx="3551634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Праздник «Путешествие к звездам…»</a:t>
            </a:r>
          </a:p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(Детский парк им. А.Г. Николаева)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480972" y="5835488"/>
            <a:ext cx="234121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Экскурсия на </a:t>
            </a:r>
            <a:r>
              <a:rPr lang="ru-RU" sz="1400" b="1" dirty="0" err="1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ж.д</a:t>
            </a: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. вокзал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35330" y="5835488"/>
            <a:ext cx="41213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Научно-технический музей истории трактора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393442" y="3338930"/>
            <a:ext cx="246157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ct val="20000"/>
              </a:spcBef>
              <a:buClr>
                <a:srgbClr val="AA2B1E"/>
              </a:buClr>
              <a:buSzPct val="85000"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«Клуб интересных людей»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673" y="1176773"/>
            <a:ext cx="2315553" cy="1872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Участие в городских мероприятиях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3589020"/>
            <a:ext cx="2678430" cy="2237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7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52390" y="3587750"/>
            <a:ext cx="2985770" cy="2239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Изображение 2" descr="DSC0403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8115" y="904240"/>
            <a:ext cx="2814320" cy="211137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5" name="Текстовое поле 4"/>
          <p:cNvSpPr txBox="1"/>
          <p:nvPr/>
        </p:nvSpPr>
        <p:spPr>
          <a:xfrm>
            <a:off x="1391920" y="5826760"/>
            <a:ext cx="288099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400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«Бал дошколят - выпускников»</a:t>
            </a:r>
            <a:endParaRPr lang="ru-RU" altLang="en-US" sz="1400" b="1" dirty="0">
              <a:solidFill>
                <a:srgbClr val="C0000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829935" y="5826760"/>
            <a:ext cx="180276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«Парад дошколят»</a:t>
            </a:r>
            <a:endParaRPr lang="ru-RU" altLang="en-US" sz="1400" b="1" dirty="0">
              <a:solidFill>
                <a:srgbClr val="C0000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5386705" y="3121025"/>
            <a:ext cx="2326005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ru-RU" sz="1400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«Маленькие академики»</a:t>
            </a:r>
            <a:endParaRPr lang="ru-RU" altLang="en-US" sz="1400" b="1" dirty="0">
              <a:solidFill>
                <a:srgbClr val="C0000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882015" y="2905760"/>
            <a:ext cx="3899535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altLang="en-US" sz="1400" b="1">
                <a:solidFill>
                  <a:srgbClr val="C00000"/>
                </a:solidFill>
                <a:latin typeface="Cambria" panose="02040503050406030204" charset="0"/>
              </a:rPr>
              <a:t>Праздничное мероприятие "Калейдоскоп детства" в ДК "Агрегатный"</a:t>
            </a:r>
          </a:p>
        </p:txBody>
      </p:sp>
      <p:pic>
        <p:nvPicPr>
          <p:cNvPr id="11" name="Замещающее содержимое 10"/>
          <p:cNvPicPr>
            <a:picLocks noGrp="1" noChangeAspect="1"/>
          </p:cNvPicPr>
          <p:nvPr>
            <p:ph idx="1"/>
          </p:nvPr>
        </p:nvPicPr>
        <p:blipFill>
          <a:blip r:embed="rId5" cstate="print"/>
          <a:stretch>
            <a:fillRect/>
          </a:stretch>
        </p:blipFill>
        <p:spPr>
          <a:xfrm>
            <a:off x="1272540" y="904240"/>
            <a:ext cx="3000375" cy="200152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активно участвует в городских конкурсах</a:t>
            </a:r>
          </a:p>
        </p:txBody>
      </p:sp>
      <p:sp>
        <p:nvSpPr>
          <p:cNvPr id="16" name="Текст 15"/>
          <p:cNvSpPr>
            <a:spLocks noGrp="1"/>
          </p:cNvSpPr>
          <p:nvPr>
            <p:ph sz="half" idx="1"/>
          </p:nvPr>
        </p:nvSpPr>
        <p:spPr>
          <a:xfrm>
            <a:off x="1115616" y="836712"/>
            <a:ext cx="7200800" cy="864096"/>
          </a:xfrm>
        </p:spPr>
        <p:txBody>
          <a:bodyPr>
            <a:noAutofit/>
          </a:bodyPr>
          <a:lstStyle/>
          <a:p>
            <a:pPr marL="0" indent="0" algn="ctr">
              <a:buFont typeface="Wingdings" panose="05000000000000000000" charset="0"/>
              <a:buNone/>
            </a:pP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Городской конкурс по благоустройству территории</a:t>
            </a:r>
          </a:p>
          <a:p>
            <a:pPr marL="0" indent="0" algn="ctr">
              <a:buFont typeface="Wingdings" panose="05000000000000000000" charset="0"/>
              <a:buNone/>
            </a:pPr>
            <a:r>
              <a:rPr lang="ru-RU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«</a:t>
            </a:r>
            <a:r>
              <a:rPr lang="en-US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Art</a:t>
            </a:r>
            <a:r>
              <a:rPr lang="ru-RU" altLang="en-US" sz="20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-ландшафт»</a:t>
            </a:r>
          </a:p>
          <a:p>
            <a:pPr algn="ctr"/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Замещающее содержимое 5" descr="1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571582" y="1862093"/>
            <a:ext cx="2648497" cy="187195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8" name="Изображение 7" descr="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93067" y="1844824"/>
            <a:ext cx="2494777" cy="1871954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1" name="Изображение 10" descr="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47831" y="4077072"/>
            <a:ext cx="2496000" cy="1872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12" name="Изображение 11" descr="Арт-ландшафт10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93067" y="4045178"/>
            <a:ext cx="2494063" cy="1872000"/>
          </a:xfrm>
          <a:prstGeom prst="rect">
            <a:avLst/>
          </a:prstGeom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активно участвует в городских конкурсах:</a:t>
            </a:r>
          </a:p>
        </p:txBody>
      </p:sp>
      <p:sp>
        <p:nvSpPr>
          <p:cNvPr id="16" name="Текст 15"/>
          <p:cNvSpPr>
            <a:spLocks noGrp="1"/>
          </p:cNvSpPr>
          <p:nvPr>
            <p:ph sz="quarter" idx="13"/>
          </p:nvPr>
        </p:nvSpPr>
        <p:spPr>
          <a:xfrm>
            <a:off x="1398905" y="817880"/>
            <a:ext cx="6539230" cy="1242968"/>
          </a:xfrm>
        </p:spPr>
        <p:txBody>
          <a:bodyPr>
            <a:noAutofit/>
            <a:scene3d>
              <a:camera prst="orthographicFront"/>
              <a:lightRig rig="threePt" dir="t"/>
            </a:scene3d>
          </a:bodyPr>
          <a:lstStyle/>
          <a:p>
            <a:pPr marL="0" indent="0" algn="ctr">
              <a:buFont typeface="Wingdings" panose="05000000000000000000" charset="0"/>
              <a:buNone/>
            </a:pPr>
            <a:r>
              <a:rPr lang="ru-RU" sz="2000" b="1" dirty="0"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Городской конкурс зимних построек</a:t>
            </a:r>
          </a:p>
          <a:p>
            <a:pPr marL="0" indent="0" algn="ctr">
              <a:buFont typeface="Wingdings" panose="05000000000000000000" charset="0"/>
              <a:buNone/>
            </a:pPr>
            <a:r>
              <a:rPr lang="ru-RU" sz="2000" b="1" dirty="0">
                <a:solidFill>
                  <a:srgbClr val="0033CC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«Зимняя Спортландия» (2018г. - 3 место)</a:t>
            </a:r>
          </a:p>
          <a:p>
            <a:pPr algn="ctr"/>
            <a:endParaRPr lang="ru-RU" sz="1800" b="1" i="1" dirty="0">
              <a:solidFill>
                <a:srgbClr val="0033CC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Изображение 12" descr="C:\Users\User\Desktop\ФОТО\2018\ЗИМА\ДОУ 50 Зимняя Спортландия\8.JPG8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5228612" y="1929408"/>
            <a:ext cx="2407875" cy="180620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" name="Изображение 3" descr="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6965" y="3852418"/>
            <a:ext cx="3011170" cy="2260092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Замещающее содержимое 6" descr="спортландия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1475656" y="1870106"/>
            <a:ext cx="2952328" cy="421105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сад. Общие сведения</a:t>
            </a:r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>
          <a:xfrm>
            <a:off x="966470" y="1196752"/>
            <a:ext cx="7094220" cy="46805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         В 2014 г.  произошла реорганизация путем присоединения МБДОУ «Детский сад № 59»</a:t>
            </a:r>
          </a:p>
          <a:p>
            <a:pPr marL="0" indent="0" algn="ctr">
              <a:buNone/>
            </a:pPr>
            <a:r>
              <a:rPr lang="ru-RU" sz="22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г. Чебоксары</a:t>
            </a:r>
          </a:p>
          <a:p>
            <a:pPr marL="0" indent="0" algn="ctr">
              <a:buNone/>
            </a:pPr>
            <a:endParaRPr lang="ru-RU" sz="18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8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  <a:p>
            <a:pPr marL="0" indent="0" algn="l">
              <a:buNone/>
            </a:pPr>
            <a:endParaRPr lang="ru-RU" sz="18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1271718" y="2564904"/>
          <a:ext cx="6900682" cy="30243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41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565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05638"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rgbClr val="002060"/>
                          </a:solidFill>
                          <a:latin typeface="+mj-lt"/>
                        </a:rPr>
                        <a:t>Корпус «А»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i="1" dirty="0">
                          <a:solidFill>
                            <a:srgbClr val="002060"/>
                          </a:solidFill>
                          <a:latin typeface="+mj-lt"/>
                        </a:rPr>
                        <a:t>Корпус «Б»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</a:rPr>
                        <a:t>Находится по адресу: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</a:rPr>
                        <a:t>пр. Ленина , 59"а"</a:t>
                      </a:r>
                      <a:endParaRPr lang="ru-RU" dirty="0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</a:rPr>
                        <a:t>Находится по адресу: </a:t>
                      </a:r>
                    </a:p>
                    <a:p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</a:rPr>
                        <a:t>пр. Ленина, 53 "а"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934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</a:rPr>
                        <a:t>Функционирует с 1963 года</a:t>
                      </a:r>
                      <a:endParaRPr lang="ru-RU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</a:rPr>
                        <a:t>Функционирует с 1965 года 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активно участвует в городских конкурсах</a:t>
            </a:r>
          </a:p>
        </p:txBody>
      </p:sp>
      <p:sp>
        <p:nvSpPr>
          <p:cNvPr id="16" name="Текст 15"/>
          <p:cNvSpPr>
            <a:spLocks noGrp="1"/>
          </p:cNvSpPr>
          <p:nvPr>
            <p:ph sz="half" idx="1"/>
          </p:nvPr>
        </p:nvSpPr>
        <p:spPr>
          <a:xfrm>
            <a:off x="554355" y="785495"/>
            <a:ext cx="8035290" cy="894715"/>
          </a:xfrm>
        </p:spPr>
        <p:txBody>
          <a:bodyPr>
            <a:noAutofit/>
          </a:bodyPr>
          <a:lstStyle/>
          <a:p>
            <a:pPr marL="0" indent="0" algn="ctr">
              <a:buFont typeface="Wingdings" panose="05000000000000000000" charset="0"/>
              <a:buNone/>
            </a:pPr>
            <a:r>
              <a:rPr lang="ru-RU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Го</a:t>
            </a:r>
            <a:r>
              <a:rPr lang="ru-RU" alt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ро</a:t>
            </a:r>
            <a:r>
              <a:rPr lang="ru-RU" alt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дс</a:t>
            </a:r>
            <a:r>
              <a:rPr lang="ru-RU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кой</a:t>
            </a:r>
            <a:r>
              <a:rPr lang="ru-RU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 </a:t>
            </a:r>
            <a:r>
              <a:rPr lang="ru-RU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кон</a:t>
            </a:r>
            <a:r>
              <a:rPr lang="ru-RU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ку</a:t>
            </a:r>
            <a:r>
              <a:rPr lang="ru-RU" alt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рс</a:t>
            </a:r>
            <a:r>
              <a:rPr lang="ru-RU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 </a:t>
            </a:r>
            <a:r>
              <a:rPr lang="ru-RU" alt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кос</a:t>
            </a:r>
            <a:r>
              <a:rPr lang="ru-RU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тю</a:t>
            </a:r>
            <a:r>
              <a:rPr lang="ru-RU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мов</a:t>
            </a:r>
          </a:p>
          <a:p>
            <a:pPr marL="0" indent="0" algn="ctr">
              <a:buFont typeface="Wingdings" panose="05000000000000000000" charset="0"/>
              <a:buNone/>
            </a:pPr>
            <a:r>
              <a:rPr lang="ru-RU" alt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«</a:t>
            </a:r>
            <a:r>
              <a:rPr lang="ru-RU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Но</a:t>
            </a:r>
            <a:r>
              <a:rPr lang="ru-RU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во</a:t>
            </a:r>
            <a:r>
              <a:rPr lang="ru-RU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год</a:t>
            </a:r>
            <a:r>
              <a:rPr lang="ru-RU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ний</a:t>
            </a:r>
            <a:r>
              <a:rPr lang="ru-RU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 </a:t>
            </a:r>
            <a:r>
              <a:rPr lang="ru-RU" alt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ка</a:t>
            </a:r>
            <a:r>
              <a:rPr lang="ru-RU" altLang="en-US" sz="2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рна</a:t>
            </a:r>
            <a:r>
              <a:rPr lang="ru-RU" altLang="en-US" sz="2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ва</a:t>
            </a:r>
            <a:r>
              <a:rPr lang="ru-RU" altLang="en-US" sz="20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л» </a:t>
            </a:r>
            <a:r>
              <a:rPr lang="ru-RU" alt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(3 место)</a:t>
            </a:r>
          </a:p>
        </p:txBody>
      </p:sp>
      <p:pic>
        <p:nvPicPr>
          <p:cNvPr id="3" name="Рисунок 2" descr="C:\Users\User\Desktop\ФОТО\2017\ОСЕНЬ 2017\Новогодний костюм\0000.jpg0000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691680" y="1916832"/>
            <a:ext cx="2736304" cy="3871619"/>
          </a:xfrm>
          <a:prstGeom prst="rect">
            <a:avLst/>
          </a:prstGeom>
        </p:spPr>
      </p:pic>
      <p:pic>
        <p:nvPicPr>
          <p:cNvPr id="6" name="Замещающее содержимое 5" descr="20171227_162748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5265" y="1743710"/>
            <a:ext cx="2428240" cy="430974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активно участвует в городских конкурсах</a:t>
            </a:r>
          </a:p>
        </p:txBody>
      </p:sp>
      <p:sp>
        <p:nvSpPr>
          <p:cNvPr id="16" name="Текст 15"/>
          <p:cNvSpPr>
            <a:spLocks noGrp="1"/>
          </p:cNvSpPr>
          <p:nvPr>
            <p:ph sz="quarter" idx="13"/>
          </p:nvPr>
        </p:nvSpPr>
        <p:spPr>
          <a:xfrm>
            <a:off x="1298575" y="788035"/>
            <a:ext cx="6316345" cy="923290"/>
          </a:xfrm>
        </p:spPr>
        <p:txBody>
          <a:bodyPr>
            <a:noAutofit/>
          </a:bodyPr>
          <a:lstStyle/>
          <a:p>
            <a:pPr marL="0" indent="0" algn="ctr">
              <a:buFont typeface="Wingdings" panose="05000000000000000000" charset="0"/>
              <a:buNone/>
            </a:pPr>
            <a:r>
              <a:rPr lang="ru-RU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Республиканский творческий конкурс </a:t>
            </a:r>
          </a:p>
          <a:p>
            <a:pPr marL="0" indent="0" algn="ctr">
              <a:buFont typeface="Wingdings" panose="05000000000000000000" charset="0"/>
              <a:buNone/>
            </a:pPr>
            <a:r>
              <a:rPr lang="ru-RU" altLang="en-US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«Картофельная страна»  (1 место)</a:t>
            </a:r>
          </a:p>
          <a:p>
            <a:pPr algn="ctr"/>
            <a:endParaRPr lang="ru-RU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Замещающее содержимое 2" descr="1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1894205" y="1710055"/>
            <a:ext cx="3007995" cy="4012565"/>
          </a:xfrm>
          <a:prstGeom prst="rect">
            <a:avLst/>
          </a:prstGeom>
        </p:spPr>
      </p:pic>
      <p:pic>
        <p:nvPicPr>
          <p:cNvPr id="7" name="Изображение 6" descr="Воспитанники 1место Родин Виталий Картофельная страна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0020" y="2090420"/>
            <a:ext cx="2298700" cy="32512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43635" y="882015"/>
            <a:ext cx="3053080" cy="704850"/>
          </a:xfrm>
        </p:spPr>
        <p:txBody>
          <a:bodyPr>
            <a:normAutofit/>
          </a:bodyPr>
          <a:lstStyle/>
          <a:p>
            <a:pPr algn="r"/>
            <a:r>
              <a:rPr lang="ru-RU" alt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  <a:sym typeface="+mn-ea"/>
              </a:rPr>
              <a:t>Городской фестиваль  </a:t>
            </a:r>
            <a:br>
              <a:rPr lang="ru-RU" alt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</a:br>
            <a:r>
              <a:rPr lang="ru-RU" altLang="en-US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  <a:sym typeface="+mn-ea"/>
              </a:rPr>
              <a:t>«Фитнес вместе с мамой»</a:t>
            </a:r>
            <a:endParaRPr lang="ru-RU" altLang="en-US" sz="1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активно участвует в городских конкурсах</a:t>
            </a:r>
          </a:p>
        </p:txBody>
      </p:sp>
      <p:sp>
        <p:nvSpPr>
          <p:cNvPr id="16" name="Текст 15"/>
          <p:cNvSpPr>
            <a:spLocks noGrp="1"/>
          </p:cNvSpPr>
          <p:nvPr>
            <p:ph sz="quarter" idx="13"/>
          </p:nvPr>
        </p:nvSpPr>
        <p:spPr>
          <a:xfrm>
            <a:off x="4020185" y="5014595"/>
            <a:ext cx="3623945" cy="989330"/>
          </a:xfrm>
        </p:spPr>
        <p:txBody>
          <a:bodyPr>
            <a:noAutofit/>
          </a:bodyPr>
          <a:lstStyle/>
          <a:p>
            <a:pPr marL="0" indent="0" algn="l">
              <a:buNone/>
            </a:pPr>
            <a:r>
              <a:rPr lang="ru-RU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charset="0"/>
                <a:cs typeface="Arial" panose="020B0604020202020204" pitchFamily="34" charset="0"/>
              </a:rPr>
              <a:t>Открытый всероссийский турнир «Волжская журавушка»(6 место)</a:t>
            </a:r>
          </a:p>
        </p:txBody>
      </p:sp>
      <p:pic>
        <p:nvPicPr>
          <p:cNvPr id="3" name="Замещающее содержимое 2" descr="DSC04842"/>
          <p:cNvPicPr>
            <a:picLocks noGrp="1" noChangeAspect="1"/>
          </p:cNvPicPr>
          <p:nvPr>
            <p:ph sz="quarter" idx="14"/>
          </p:nvPr>
        </p:nvPicPr>
        <p:blipFill>
          <a:blip r:embed="rId2" cstate="print"/>
          <a:stretch>
            <a:fillRect/>
          </a:stretch>
        </p:blipFill>
        <p:spPr>
          <a:xfrm>
            <a:off x="4196715" y="817880"/>
            <a:ext cx="3768090" cy="2827020"/>
          </a:xfrm>
          <a:prstGeom prst="rect">
            <a:avLst/>
          </a:prstGeom>
        </p:spPr>
      </p:pic>
      <p:pic>
        <p:nvPicPr>
          <p:cNvPr id="5" name="Изображение 4" descr="Воспитанники Волжская журавушка 6 место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43635" y="2222500"/>
            <a:ext cx="2803525" cy="394335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620688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 и родители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695" y="967788"/>
            <a:ext cx="4226600" cy="136777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919" y="836712"/>
            <a:ext cx="1964581" cy="223198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7425" y="3726808"/>
            <a:ext cx="1841075" cy="209422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2728907"/>
            <a:ext cx="1867820" cy="297294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5995" y="3250431"/>
            <a:ext cx="2816860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Содружество</a:t>
            </a:r>
          </a:p>
          <a:p>
            <a:pPr algn="ctr"/>
            <a:r>
              <a:rPr lang="ru-RU" sz="3200" b="1" cap="none" spc="0" dirty="0">
                <a:ln w="11430"/>
                <a:solidFill>
                  <a:srgbClr val="0033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j-lt"/>
              </a:rPr>
              <a:t>и общение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Ежегодно в учреждении проводятся ремонтные работы</a:t>
            </a:r>
            <a:endParaRPr lang="ru-RU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>
          <a:xfrm>
            <a:off x="1298575" y="5490845"/>
            <a:ext cx="4004310" cy="626110"/>
          </a:xfrm>
        </p:spPr>
        <p:txBody>
          <a:bodyPr>
            <a:normAutofit/>
          </a:bodyPr>
          <a:lstStyle/>
          <a:p>
            <a:pPr marL="0" indent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4. Установка освещения (корпус А и Б)</a:t>
            </a:r>
          </a:p>
          <a:p>
            <a:pPr marL="0" indent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5. Сруб деревьев</a:t>
            </a:r>
          </a:p>
          <a:p>
            <a:pPr marL="0" indent="0" algn="l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endParaRPr lang="ru-RU" sz="16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pic>
        <p:nvPicPr>
          <p:cNvPr id="6" name="Замещающее содержимое 5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464945" y="934085"/>
            <a:ext cx="2453005" cy="184086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36370" y="3196590"/>
            <a:ext cx="2481580" cy="18618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78705" y="3196590"/>
            <a:ext cx="2481580" cy="18618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06010" y="934085"/>
            <a:ext cx="2454275" cy="184086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Текстовое поле 12"/>
          <p:cNvSpPr txBox="1"/>
          <p:nvPr/>
        </p:nvSpPr>
        <p:spPr>
          <a:xfrm>
            <a:off x="2485390" y="5058410"/>
            <a:ext cx="438785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3. Установка ворот (корпус А и Б), калитки</a:t>
            </a:r>
            <a:endParaRPr lang="ru-RU" altLang="en-US" sz="16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14" name="Текстовое поле 13"/>
          <p:cNvSpPr txBox="1"/>
          <p:nvPr/>
        </p:nvSpPr>
        <p:spPr>
          <a:xfrm>
            <a:off x="1436370" y="2774950"/>
            <a:ext cx="262128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1. Асфальт (корпус А и Б)</a:t>
            </a:r>
            <a:endParaRPr lang="ru-RU" altLang="en-US" sz="16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15" name="Текстовое поле 14"/>
          <p:cNvSpPr txBox="1"/>
          <p:nvPr/>
        </p:nvSpPr>
        <p:spPr>
          <a:xfrm>
            <a:off x="4572000" y="2774950"/>
            <a:ext cx="3357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sz="16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2. Кровля прачки (корпус</a:t>
            </a:r>
            <a:r>
              <a:rPr lang="en-US" sz="16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 </a:t>
            </a:r>
            <a:r>
              <a:rPr lang="ru-RU" sz="16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А и Б)</a:t>
            </a:r>
            <a:endParaRPr lang="ru-RU" altLang="en-US" sz="16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3" name="Текст 3"/>
          <p:cNvSpPr>
            <a:spLocks noGrp="1"/>
          </p:cNvSpPr>
          <p:nvPr/>
        </p:nvSpPr>
        <p:spPr>
          <a:xfrm>
            <a:off x="5601739" y="5429264"/>
            <a:ext cx="2630328" cy="73497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592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116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432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0896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Brush Script MT" pitchFamily="66" charset="0"/>
              <a:buChar char="O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</a:rPr>
              <a:t>Общая сумма -</a:t>
            </a:r>
          </a:p>
          <a:p>
            <a:pPr marL="0" indent="0" algn="ctr">
              <a:lnSpc>
                <a:spcPct val="100000"/>
              </a:lnSpc>
              <a:spcBef>
                <a:spcPts val="2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</a:rPr>
              <a:t>2 440 000 руб.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Ежегодно в учреждении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проведятся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ремонтные работы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>
          <a:xfrm>
            <a:off x="1389380" y="3288665"/>
            <a:ext cx="3200400" cy="221203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89380" y="1064260"/>
            <a:ext cx="2517140" cy="188785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3" name="Текстовое поле 2"/>
          <p:cNvSpPr txBox="1"/>
          <p:nvPr/>
        </p:nvSpPr>
        <p:spPr>
          <a:xfrm>
            <a:off x="4786314" y="3357562"/>
            <a:ext cx="24253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2. установка веранд</a:t>
            </a:r>
          </a:p>
          <a:p>
            <a:pPr algn="l"/>
            <a:endParaRPr lang="ru-RU" altLang="en-US" sz="18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  <a:p>
            <a:pPr algn="l"/>
            <a:r>
              <a:rPr lang="ru-RU" altLang="en-US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3. ремонт кровли овощного цеха</a:t>
            </a:r>
            <a:endParaRPr lang="ru-RU" altLang="en-US" sz="18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3906203" y="1064260"/>
            <a:ext cx="2261235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 algn="ctr">
              <a:buNone/>
            </a:pPr>
            <a:r>
              <a:rPr lang="ru-RU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1. ремонт крыльца</a:t>
            </a:r>
            <a:endParaRPr lang="ru-RU" altLang="en-US" sz="18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4" name="Текстовое поле 3"/>
          <p:cNvSpPr txBox="1"/>
          <p:nvPr/>
        </p:nvSpPr>
        <p:spPr>
          <a:xfrm>
            <a:off x="4857751" y="5044795"/>
            <a:ext cx="3286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ru-RU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Общая сумма – 650 000 руб.</a:t>
            </a:r>
            <a:endParaRPr lang="ru-RU" altLang="en-US" sz="1800" b="1" dirty="0">
              <a:solidFill>
                <a:srgbClr val="C0000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Укрепление материально-технической базы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Замещающее содержимое 10"/>
          <p:cNvGraphicFramePr>
            <a:graphicFrameLocks noGrp="1"/>
          </p:cNvGraphicFramePr>
          <p:nvPr>
            <p:ph sz="quarter" idx="13"/>
          </p:nvPr>
        </p:nvGraphicFramePr>
        <p:xfrm>
          <a:off x="1160145" y="1008380"/>
          <a:ext cx="7038340" cy="4846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804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78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711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2017 год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2018 год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6781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4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Республиканский бюджет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14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 (выделено 196300 руб.)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Ноутбук – 23640 руб.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Малые</a:t>
                      </a:r>
                      <a:r>
                        <a:rPr lang="ru-RU" altLang="en-US" sz="1400" b="0" baseline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 формы – 23800 руб.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400" b="0" baseline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Канцтовары – 22000 руб.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400" b="0" baseline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Мебель - 7000 руб.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400" b="0" baseline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Песочницы - 27200 руб.</a:t>
                      </a:r>
                      <a:endParaRPr lang="ru-RU" altLang="en-US" sz="1400" b="0" i="1" baseline="0" dirty="0">
                        <a:solidFill>
                          <a:srgbClr val="002060"/>
                        </a:solidFill>
                        <a:latin typeface="Cambria" panose="02040503050406030204" charset="0"/>
                      </a:endParaRPr>
                    </a:p>
                    <a:p>
                      <a:pPr algn="ctr">
                        <a:buNone/>
                      </a:pPr>
                      <a:endParaRPr lang="ru-RU" altLang="en-US" sz="1400" b="1" i="1" dirty="0">
                        <a:solidFill>
                          <a:srgbClr val="002060"/>
                        </a:solidFill>
                        <a:latin typeface="Cambria" panose="02040503050406030204" charset="0"/>
                      </a:endParaRPr>
                    </a:p>
                    <a:p>
                      <a:pPr algn="ctr">
                        <a:buNone/>
                      </a:pPr>
                      <a:r>
                        <a:rPr lang="ru-RU" altLang="en-US" sz="1400" b="1" i="1" dirty="0" err="1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Внебюджет</a:t>
                      </a:r>
                      <a:r>
                        <a:rPr lang="ru-RU" altLang="en-US" sz="14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 (186000 руб.)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1. Зарплата - 36000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2. Светодиодные светильники с датчиком движения - 4500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3. Обучение (охрана труда, пож. минимум, в области ГОи ЧС) - 9000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4. Оснащение пищеблока - 30000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5. Лампы ультрофиолетовые - 5000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6. Пошив эстрадных костюмов - 7000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7. Речной песок - 3000 руб. 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8. Стулья - 20000 руб.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4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Республиканский бюджет (выделено 184000 руб.)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1. Электроплита - 93500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2. Овощерезка - 42300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3. Принтер - 10300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4. Канцтовары - 21000 руб.</a:t>
                      </a:r>
                    </a:p>
                    <a:p>
                      <a:pPr algn="ctr" fontAlgn="auto">
                        <a:spcBef>
                          <a:spcPts val="1200"/>
                        </a:spcBef>
                        <a:buNone/>
                      </a:pPr>
                      <a:r>
                        <a:rPr lang="ru-RU" altLang="en-US" sz="1400" b="1" i="1" dirty="0" err="1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Внебюджет</a:t>
                      </a:r>
                      <a:r>
                        <a:rPr lang="ru-RU" altLang="en-US" sz="14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 (145000 руб.)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1. Зарплата - 83200 руб.</a:t>
                      </a:r>
                      <a:endParaRPr lang="ru-RU" altLang="en-US" sz="1400" b="0" dirty="0">
                        <a:solidFill>
                          <a:srgbClr val="002060"/>
                        </a:solidFill>
                        <a:latin typeface="Cambria" panose="02040503050406030204" charset="0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ru-RU" altLang="en-US" sz="140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2. Обновление мебели в группах - 50000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3. Методическая литература для специалистов - 9000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4. Информационные стенды - 12000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5. Благоустройство территории - 34000 руб.</a:t>
                      </a:r>
                    </a:p>
                    <a:p>
                      <a:pPr algn="l">
                        <a:buNone/>
                      </a:pPr>
                      <a:r>
                        <a:rPr lang="ru-RU" altLang="en-US" sz="140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6. Безопасное пребывание детей в ДОУ (домофон) - 15000 руб.</a:t>
                      </a:r>
                      <a:endParaRPr lang="ru-RU" altLang="en-US" sz="1400" b="0" dirty="0">
                        <a:solidFill>
                          <a:srgbClr val="002060"/>
                        </a:solidFill>
                        <a:latin typeface="Cambria" panose="02040503050406030204" charset="0"/>
                        <a:sym typeface="+mn-ea"/>
                      </a:endParaRPr>
                    </a:p>
                    <a:p>
                      <a:pPr algn="l">
                        <a:buNone/>
                      </a:pPr>
                      <a:r>
                        <a:rPr lang="ru-RU" altLang="en-US" sz="140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7. Обучение в сфере закупок по 44-ФЗ - 5000 руб.</a:t>
                      </a:r>
                      <a:endParaRPr lang="ru-RU" altLang="en-US" sz="1400" b="0" dirty="0">
                        <a:solidFill>
                          <a:srgbClr val="002060"/>
                        </a:solidFill>
                        <a:latin typeface="Cambria" panose="02040503050406030204" charset="0"/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Укрепление материально-технической базы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1" name="Замещающее содержимое 10"/>
          <p:cNvGraphicFramePr>
            <a:graphicFrameLocks noGrp="1"/>
          </p:cNvGraphicFramePr>
          <p:nvPr>
            <p:ph sz="quarter" idx="13"/>
          </p:nvPr>
        </p:nvGraphicFramePr>
        <p:xfrm>
          <a:off x="1181100" y="1285240"/>
          <a:ext cx="7017385" cy="4323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96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477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97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2017 год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160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2018 год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1370">
                <a:tc gridSpan="2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sz="20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По договору с ООО</a:t>
                      </a:r>
                    </a:p>
                    <a:p>
                      <a:pPr algn="ctr">
                        <a:buNone/>
                      </a:pPr>
                      <a:r>
                        <a:rPr lang="ru-RU" altLang="en-US" sz="20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«Центр Семейного Развития «Феникс»</a:t>
                      </a:r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4075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6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Гастроемкости - 27000 руб.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6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Триммер - 10000 руб.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6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Строительные товары - 23000 руб.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None/>
                      </a:pPr>
                      <a:endParaRPr lang="ru-RU" altLang="en-US" sz="1400" b="0" dirty="0">
                        <a:solidFill>
                          <a:srgbClr val="002060"/>
                        </a:solidFill>
                        <a:latin typeface="Cambria" panose="02040503050406030204" charset="0"/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0690">
                <a:tc gridSpan="2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ru-RU" altLang="en-US" sz="20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Благотворительная помощь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56030"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6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Детские гимнастические костюмы - 5500 руб.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6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Товары для доп.услуг - 4000 руб.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6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Утюг - 3000 руб.</a:t>
                      </a:r>
                    </a:p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6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Для украшения зала к праздникам - 8000 руб.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indent="-342900" algn="l">
                        <a:buAutoNum type="arabicPeriod"/>
                      </a:pPr>
                      <a:r>
                        <a:rPr lang="ru-RU" altLang="en-US" sz="16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+mn-ea"/>
                        </a:rPr>
                        <a:t>Футбольная форма - 10000 руб.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598295" y="1493520"/>
            <a:ext cx="1393190" cy="1043305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сад. Безопасность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1800" y="2760980"/>
            <a:ext cx="1186180" cy="1162050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3283471" y="1016666"/>
          <a:ext cx="4592573" cy="45167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79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6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  <a:latin typeface="+mj-lt"/>
                        </a:rPr>
                        <a:t>Корпус «А»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  <a:latin typeface="+mj-lt"/>
                        </a:rPr>
                        <a:t>Корпус «Б»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60475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  <a:latin typeface="+mj-lt"/>
                        </a:rPr>
                        <a:t>4 внешние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  <a:latin typeface="+mj-lt"/>
                        </a:rPr>
                        <a:t>1 внутренняя</a:t>
                      </a:r>
                    </a:p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  <a:latin typeface="+mj-lt"/>
                        </a:rPr>
                        <a:t>2 внешние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45260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  <a:latin typeface="+mj-lt"/>
                        </a:rPr>
                        <a:t>2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  <a:latin typeface="+mj-lt"/>
                        </a:rPr>
                        <a:t>-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4526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ru-RU" sz="1800" b="0" dirty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  <a:sym typeface="+mn-ea"/>
                        </a:rPr>
                        <a:t>«Въезд запрещен»</a:t>
                      </a:r>
                    </a:p>
                    <a:p>
                      <a:pPr algn="ctr">
                        <a:buNone/>
                      </a:pPr>
                      <a:r>
                        <a:rPr lang="ru-RU" altLang="ru-RU" sz="1800" dirty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  <a:sym typeface="+mn-ea"/>
                        </a:rPr>
                        <a:t>«Осторожно, дети!»</a:t>
                      </a:r>
                      <a:endParaRPr lang="ru-RU" altLang="ru-RU" sz="1800" b="0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ru-RU" sz="1800" dirty="0">
                          <a:solidFill>
                            <a:srgbClr val="002060"/>
                          </a:solidFill>
                          <a:latin typeface="+mj-lt"/>
                          <a:cs typeface="Times New Roman" panose="02020603050405020304" pitchFamily="18" charset="0"/>
                          <a:sym typeface="+mn-ea"/>
                        </a:rPr>
                        <a:t>«Въезд запрещен»</a:t>
                      </a:r>
                      <a:endParaRPr lang="ru-RU" altLang="ru-RU" sz="1800" b="0" dirty="0">
                        <a:solidFill>
                          <a:srgbClr val="002060"/>
                        </a:solidFill>
                        <a:latin typeface="+mj-lt"/>
                        <a:cs typeface="Times New Roman" panose="02020603050405020304" pitchFamily="18" charset="0"/>
                        <a:sym typeface="+mn-ea"/>
                      </a:endParaRP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9" name="Замещающее содержимое 8" descr="2018-05-16-6766"/>
          <p:cNvPicPr>
            <a:picLocks noGrp="1" noChangeAspect="1"/>
          </p:cNvPicPr>
          <p:nvPr>
            <p:ph sz="quarter" idx="14"/>
          </p:nvPr>
        </p:nvPicPr>
        <p:blipFill>
          <a:blip r:embed="rId4" cstate="print"/>
          <a:stretch>
            <a:fillRect/>
          </a:stretch>
        </p:blipFill>
        <p:spPr>
          <a:xfrm>
            <a:off x="1780540" y="4212590"/>
            <a:ext cx="1028065" cy="1320800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Перспективы развития</a:t>
            </a:r>
          </a:p>
        </p:txBody>
      </p:sp>
      <p:sp>
        <p:nvSpPr>
          <p:cNvPr id="4" name="Текст 3"/>
          <p:cNvSpPr>
            <a:spLocks noGrp="1"/>
          </p:cNvSpPr>
          <p:nvPr>
            <p:ph sz="quarter" idx="13"/>
          </p:nvPr>
        </p:nvSpPr>
        <p:spPr>
          <a:xfrm>
            <a:off x="1212215" y="1003935"/>
            <a:ext cx="6924040" cy="4963795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ru-RU" altLang="ru-RU" sz="1600" b="1" dirty="0">
                <a:solidFill>
                  <a:srgbClr val="002060"/>
                </a:solidFill>
                <a:effectLst/>
                <a:latin typeface="Cambria" panose="02040503050406030204" charset="0"/>
                <a:sym typeface="+mn-ea"/>
              </a:rPr>
              <a:t>Расширение спектра дополнительных образовательных услуг, увеличение охвата детей, привлечение дополнительных средств для оснащения образовательного процесса.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ru-RU" altLang="ru-RU" sz="1600" b="1" dirty="0">
                <a:solidFill>
                  <a:srgbClr val="002060"/>
                </a:solidFill>
                <a:effectLst/>
                <a:latin typeface="Cambria" panose="02040503050406030204" charset="0"/>
                <a:sym typeface="+mn-ea"/>
              </a:rPr>
              <a:t>Укрепление материально-технической базы, построение развивающей среды в соответствии с ФГОС.</a:t>
            </a:r>
            <a:endParaRPr lang="ru-RU" altLang="ru-RU" sz="1600" b="1" dirty="0">
              <a:solidFill>
                <a:srgbClr val="002060"/>
              </a:solidFill>
              <a:effectLst/>
              <a:latin typeface="Cambria" panose="02040503050406030204" charset="0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ru-RU" altLang="ru-RU" sz="1600" b="1" dirty="0">
                <a:solidFill>
                  <a:srgbClr val="002060"/>
                </a:solidFill>
                <a:effectLst/>
                <a:latin typeface="Cambria" panose="02040503050406030204" charset="0"/>
                <a:cs typeface="Times New Roman" panose="02020603050405020304" pitchFamily="18" charset="0"/>
                <a:sym typeface="+mn-ea"/>
              </a:rPr>
              <a:t>Обеспечение условий безопасного и комфортного пребывания детей в дошкольном учреждении</a:t>
            </a:r>
            <a:r>
              <a:rPr lang="ru-RU" altLang="ru-RU" sz="1600" b="1" dirty="0">
                <a:solidFill>
                  <a:srgbClr val="002060"/>
                </a:solidFill>
                <a:latin typeface="Cambria" panose="02040503050406030204" charset="0"/>
                <a:cs typeface="Times New Roman" panose="02020603050405020304" pitchFamily="18" charset="0"/>
                <a:sym typeface="+mn-ea"/>
              </a:rPr>
              <a:t>. </a:t>
            </a:r>
            <a:endParaRPr lang="ru-RU" altLang="ru-RU" sz="1600" b="1" dirty="0">
              <a:solidFill>
                <a:srgbClr val="002060"/>
              </a:solidFill>
              <a:effectLst/>
              <a:latin typeface="Cambria" panose="02040503050406030204" charset="0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ru-RU" altLang="ru-RU" sz="1600" b="1" dirty="0">
                <a:solidFill>
                  <a:srgbClr val="002060"/>
                </a:solidFill>
                <a:effectLst/>
                <a:latin typeface="Cambria" panose="02040503050406030204" charset="0"/>
                <a:cs typeface="Times New Roman" panose="02020603050405020304" pitchFamily="18" charset="0"/>
                <a:sym typeface="+mn-ea"/>
              </a:rPr>
              <a:t>Увеличение </a:t>
            </a:r>
            <a:r>
              <a:rPr lang="ru-RU" altLang="ru-RU" sz="1600" b="1">
                <a:solidFill>
                  <a:srgbClr val="002060"/>
                </a:solidFill>
                <a:effectLst/>
                <a:latin typeface="Cambria" panose="02040503050406030204" charset="0"/>
                <a:cs typeface="Times New Roman" panose="02020603050405020304" pitchFamily="18" charset="0"/>
                <a:sym typeface="+mn-ea"/>
              </a:rPr>
              <a:t>муниципальных проектов</a:t>
            </a:r>
            <a:endParaRPr lang="ru-RU" altLang="ru-RU" sz="1600" b="1" dirty="0">
              <a:solidFill>
                <a:srgbClr val="002060"/>
              </a:solidFill>
              <a:effectLst/>
              <a:latin typeface="Cambria" panose="02040503050406030204" charset="0"/>
              <a:cs typeface="Times New Roman" panose="02020603050405020304" pitchFamily="18" charset="0"/>
              <a:sym typeface="+mn-ea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ru-RU" altLang="ru-RU" sz="1600" b="1" dirty="0">
                <a:solidFill>
                  <a:srgbClr val="002060"/>
                </a:solidFill>
                <a:effectLst/>
                <a:latin typeface="Cambria" panose="02040503050406030204" charset="0"/>
                <a:cs typeface="Times New Roman" panose="02020603050405020304" pitchFamily="18" charset="0"/>
                <a:sym typeface="+mn-ea"/>
              </a:rPr>
              <a:t>Повышение профессионального уровня педагогов.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ru-RU" altLang="ru-RU" sz="1600" b="1" dirty="0">
                <a:solidFill>
                  <a:srgbClr val="002060"/>
                </a:solidFill>
                <a:effectLst/>
                <a:latin typeface="Cambria" panose="02040503050406030204" charset="0"/>
                <a:cs typeface="Times New Roman" panose="02020603050405020304" pitchFamily="18" charset="0"/>
                <a:sym typeface="+mn-ea"/>
              </a:rPr>
              <a:t>Организация летнего лагеря для детей на базе ДОУ.</a:t>
            </a: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AutoNum type="arabicPeriod"/>
            </a:pPr>
            <a:r>
              <a:rPr lang="ru-RU" altLang="ru-RU" sz="1600" b="1" dirty="0">
                <a:solidFill>
                  <a:srgbClr val="002060"/>
                </a:solidFill>
                <a:effectLst/>
                <a:latin typeface="Cambria" panose="02040503050406030204" charset="0"/>
                <a:cs typeface="Times New Roman" panose="02020603050405020304" pitchFamily="18" charset="0"/>
                <a:sym typeface="+mn-ea"/>
              </a:rPr>
              <a:t>Открытие консультационного пункта</a:t>
            </a:r>
          </a:p>
        </p:txBody>
      </p:sp>
      <p:pic>
        <p:nvPicPr>
          <p:cNvPr id="5" name="Замещающее содержимое 4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9400" y="4819015"/>
            <a:ext cx="1367155" cy="136715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print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</a:t>
            </a:r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>
          <a:xfrm>
            <a:off x="1443990" y="2217420"/>
            <a:ext cx="5871210" cy="8128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8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        </a:t>
            </a:r>
          </a:p>
        </p:txBody>
      </p:sp>
      <p:graphicFrame>
        <p:nvGraphicFramePr>
          <p:cNvPr id="7" name="Диаграмма 6"/>
          <p:cNvGraphicFramePr/>
          <p:nvPr/>
        </p:nvGraphicFramePr>
        <p:xfrm>
          <a:off x="1115616" y="1052736"/>
          <a:ext cx="66247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139952" y="2564904"/>
            <a:ext cx="3200400" cy="1440160"/>
          </a:xfrm>
        </p:spPr>
        <p:txBody>
          <a:bodyPr>
            <a:normAutofit/>
          </a:bodyPr>
          <a:lstStyle/>
          <a:p>
            <a:pPr marL="685800" lvl="2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2016 г. – 61%</a:t>
            </a:r>
          </a:p>
          <a:p>
            <a:pPr marL="685800" lvl="2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2017 г. – 65%</a:t>
            </a:r>
          </a:p>
          <a:p>
            <a:pPr marL="685800" lvl="2" indent="0">
              <a:buNone/>
            </a:pPr>
            <a:r>
              <a:rPr lang="ru-RU" sz="2400" b="1" dirty="0">
                <a:solidFill>
                  <a:srgbClr val="002060"/>
                </a:solidFill>
                <a:latin typeface="+mj-lt"/>
              </a:rPr>
              <a:t>2018 г. – 70%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print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</a:t>
            </a:r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>
          <a:xfrm>
            <a:off x="1443990" y="2217420"/>
            <a:ext cx="5871210" cy="812800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8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5653405" y="1988820"/>
            <a:ext cx="2433955" cy="3528695"/>
          </a:xfrm>
        </p:spPr>
        <p:txBody>
          <a:bodyPr>
            <a:normAutofit fontScale="37500" lnSpcReduction="20000"/>
          </a:bodyPr>
          <a:lstStyle/>
          <a:p>
            <a:pPr marL="0" indent="0">
              <a:buNone/>
            </a:pPr>
            <a:endParaRPr lang="ru-RU" altLang="en-US" sz="5600" dirty="0">
              <a:latin typeface="+mj-lt"/>
            </a:endParaRPr>
          </a:p>
          <a:p>
            <a:pPr marL="0" indent="0">
              <a:buNone/>
            </a:pPr>
            <a:endParaRPr lang="ru-RU" altLang="en-US" sz="5600" dirty="0">
              <a:latin typeface="+mj-lt"/>
            </a:endParaRPr>
          </a:p>
          <a:p>
            <a:pPr marL="0" indent="0">
              <a:buNone/>
            </a:pPr>
            <a:r>
              <a:rPr lang="ru-RU" altLang="en-US" sz="5100" dirty="0">
                <a:solidFill>
                  <a:srgbClr val="002060"/>
                </a:solidFill>
                <a:latin typeface="+mj-lt"/>
              </a:rPr>
              <a:t>Средний ежемесячный долг за присмотр и уход детей в детском саду:</a:t>
            </a:r>
          </a:p>
          <a:p>
            <a:pPr marL="0" indent="0">
              <a:buNone/>
            </a:pPr>
            <a:r>
              <a:rPr lang="ru-RU" altLang="en-US" sz="5100" dirty="0">
                <a:solidFill>
                  <a:srgbClr val="002060"/>
                </a:solidFill>
                <a:latin typeface="+mj-lt"/>
                <a:sym typeface="+mn-ea"/>
              </a:rPr>
              <a:t>2017 г. – 102000 руб.</a:t>
            </a:r>
            <a:endParaRPr lang="ru-RU" altLang="en-US" sz="5100" dirty="0">
              <a:solidFill>
                <a:srgbClr val="002060"/>
              </a:solidFill>
              <a:latin typeface="+mj-lt"/>
            </a:endParaRPr>
          </a:p>
          <a:p>
            <a:pPr marL="0" indent="0">
              <a:buNone/>
            </a:pPr>
            <a:r>
              <a:rPr lang="ru-RU" altLang="en-US" sz="5100" dirty="0">
                <a:solidFill>
                  <a:srgbClr val="002060"/>
                </a:solidFill>
                <a:latin typeface="+mj-lt"/>
              </a:rPr>
              <a:t>2018 г. - 34000 тыс. руб. </a:t>
            </a:r>
          </a:p>
          <a:p>
            <a:pPr marL="0" indent="0">
              <a:buNone/>
            </a:pPr>
            <a:endParaRPr lang="ru-RU" altLang="en-US" sz="1600" dirty="0">
              <a:latin typeface="Cambria" panose="02040503050406030204" charset="0"/>
            </a:endParaRPr>
          </a:p>
          <a:p>
            <a:pPr marL="0" indent="0">
              <a:buNone/>
            </a:pPr>
            <a:endParaRPr lang="ru-RU" altLang="en-US" sz="1600" dirty="0">
              <a:latin typeface="Cambria" panose="02040503050406030204" charset="0"/>
            </a:endParaRPr>
          </a:p>
        </p:txBody>
      </p:sp>
      <p:graphicFrame>
        <p:nvGraphicFramePr>
          <p:cNvPr id="6" name="Диаграмма 5"/>
          <p:cNvGraphicFramePr/>
          <p:nvPr/>
        </p:nvGraphicFramePr>
        <p:xfrm>
          <a:off x="1094740" y="1016635"/>
          <a:ext cx="4655185" cy="48247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094740" y="817880"/>
            <a:ext cx="6965315" cy="609600"/>
          </a:xfrm>
        </p:spPr>
        <p:txBody>
          <a:bodyPr>
            <a:normAutofit fontScale="90000"/>
          </a:bodyPr>
          <a:lstStyle/>
          <a:p>
            <a:r>
              <a:rPr lang="ru-RU" altLang="en-US" sz="1800" b="1" dirty="0">
                <a:solidFill>
                  <a:srgbClr val="002060"/>
                </a:solidFill>
                <a:latin typeface="Cambria" panose="02040503050406030204" charset="0"/>
                <a:sym typeface="+mn-ea"/>
              </a:rPr>
              <a:t>В апреле 2017 года Учреждение получило лицензию на оказание платных дополнительных услуг.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Дополнительные платные услуги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2626817"/>
              </p:ext>
            </p:extLst>
          </p:nvPr>
        </p:nvGraphicFramePr>
        <p:xfrm>
          <a:off x="323528" y="1409700"/>
          <a:ext cx="8568951" cy="46215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563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56317">
                  <a:extLst>
                    <a:ext uri="{9D8B030D-6E8A-4147-A177-3AD203B41FA5}">
                      <a16:colId xmlns:a16="http://schemas.microsoft.com/office/drawing/2014/main" val="71458658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sz="1800" b="1" i="1" baseline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2016-2017 </a:t>
                      </a:r>
                      <a:r>
                        <a:rPr lang="ru-RU" sz="1800" b="1" i="1" baseline="0" dirty="0" err="1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уч.г</a:t>
                      </a:r>
                      <a:r>
                        <a:rPr lang="ru-RU" sz="1800" b="1" i="1" baseline="0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.</a:t>
                      </a:r>
                    </a:p>
                  </a:txBody>
                  <a:tcPr anchor="ctr"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8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2017-2018 </a:t>
                      </a:r>
                      <a:r>
                        <a:rPr lang="ru-RU" altLang="en-US" sz="1800" b="1" i="1" dirty="0" err="1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уч.г</a:t>
                      </a:r>
                      <a:r>
                        <a:rPr lang="ru-RU" altLang="en-US" sz="18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.</a:t>
                      </a: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8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2019 </a:t>
                      </a:r>
                      <a:r>
                        <a:rPr lang="ru-RU" altLang="en-US" sz="1800" b="1" i="1" dirty="0" err="1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уч.г</a:t>
                      </a:r>
                      <a:r>
                        <a:rPr lang="ru-RU" altLang="en-US" sz="18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09215">
                <a:tc>
                  <a:txBody>
                    <a:bodyPr/>
                    <a:lstStyle/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ru-RU" sz="1700" b="1" i="1" dirty="0">
                          <a:solidFill>
                            <a:srgbClr val="002060"/>
                          </a:solidFill>
                          <a:latin typeface="+mj-lt"/>
                          <a:sym typeface="+mn-ea"/>
                        </a:rPr>
                        <a:t>Первое полугодие 2017г.</a:t>
                      </a:r>
                      <a:endParaRPr lang="ru-RU" sz="1700" b="1" i="1" baseline="0" dirty="0">
                        <a:solidFill>
                          <a:srgbClr val="002060"/>
                        </a:solidFill>
                        <a:latin typeface="+mj-lt"/>
                        <a:sym typeface="+mn-ea"/>
                      </a:endParaRP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</a:rPr>
                        <a:t>1. Вокальная студия «Веселые нотки»</a:t>
                      </a:r>
                    </a:p>
                    <a:p>
                      <a:pPr marL="0" indent="0" algn="l">
                        <a:lnSpc>
                          <a:spcPct val="100000"/>
                        </a:lnSpc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</a:rPr>
                        <a:t>2. «Логопедия»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lang="ru-RU" altLang="en-US" sz="1700" b="1" i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Второе полугодие 2017 г.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Arial" panose="020B0604020202020204" pitchFamily="34" charset="0"/>
                        </a:rPr>
                        <a:t>1. Вокальная студия «Веселые нотки»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Arial" panose="020B0604020202020204" pitchFamily="34" charset="0"/>
                        </a:rPr>
                        <a:t>2. «Логопедия»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Arial" panose="020B0604020202020204" pitchFamily="34" charset="0"/>
                        </a:rPr>
                        <a:t>3. «Очумелые ручки»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Arial" panose="020B0604020202020204" pitchFamily="34" charset="0"/>
                        </a:rPr>
                        <a:t>4. Кружок оздоровительной гимнастики «</a:t>
                      </a:r>
                      <a:r>
                        <a:rPr lang="ru-RU" altLang="en-US" sz="1700" b="0" dirty="0" err="1">
                          <a:solidFill>
                            <a:srgbClr val="002060"/>
                          </a:solidFill>
                          <a:latin typeface="Cambria" panose="02040503050406030204" charset="0"/>
                          <a:sym typeface="Arial" panose="020B0604020202020204" pitchFamily="34" charset="0"/>
                        </a:rPr>
                        <a:t>Здоровейка</a:t>
                      </a: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Arial" panose="020B0604020202020204" pitchFamily="34" charset="0"/>
                        </a:rPr>
                        <a:t>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sym typeface="Arial" panose="020B0604020202020204" pitchFamily="34" charset="0"/>
                        </a:rPr>
                        <a:t>5. «Английский для малышей»</a:t>
                      </a:r>
                      <a:endParaRPr lang="ru-RU" altLang="en-US" sz="1700" b="0" dirty="0">
                        <a:solidFill>
                          <a:srgbClr val="002060"/>
                        </a:solidFill>
                        <a:latin typeface="Cambria" panose="0204050305040603020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1. Вокальная студия «Веселые нотки»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2. «Логопедия»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3. «Очумелые ручки»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4. Кружок оздоровительной гимнастики «</a:t>
                      </a:r>
                      <a:r>
                        <a:rPr lang="ru-RU" altLang="en-US" sz="1700" b="0" dirty="0" err="1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Здоровейка</a:t>
                      </a: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5. «Английский для малышей»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6. «Фитнес для детей»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1. Вокальная студия «Веселые нотки»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2. «Логопедия»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3. «Очумелые ручки»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4. Кружок оздоровительной гимнастики «</a:t>
                      </a:r>
                      <a:r>
                        <a:rPr lang="ru-RU" altLang="en-US" sz="1700" b="0" dirty="0" err="1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Здоровейка</a:t>
                      </a: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5. «Английский для малышей»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6. «Фитнес для детей»</a:t>
                      </a:r>
                    </a:p>
                    <a:p>
                      <a:pPr marL="0" indent="0" algn="l">
                        <a:buNone/>
                      </a:pPr>
                      <a:r>
                        <a:rPr lang="ru-RU" altLang="en-US" sz="1700" b="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7. Танцевальная студия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210"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</a:rPr>
                        <a:t>Доход: </a:t>
                      </a:r>
                      <a:r>
                        <a:rPr lang="ru-RU" altLang="zh-CN" sz="1800" b="1" dirty="0">
                          <a:solidFill>
                            <a:srgbClr val="002060"/>
                          </a:solidFill>
                          <a:latin typeface="Constantia" panose="02030602050306030303" charset="0"/>
                        </a:rPr>
                        <a:t>190 000 руб.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</a:rPr>
                        <a:t>Доход: 145 000 руб.</a:t>
                      </a: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+mj-lt"/>
                        </a:rPr>
                        <a:t>Доход: 530 000 </a:t>
                      </a:r>
                      <a:r>
                        <a:rPr lang="ru-RU" sz="1800" b="1" dirty="0" err="1">
                          <a:solidFill>
                            <a:srgbClr val="002060"/>
                          </a:solidFill>
                          <a:latin typeface="+mj-lt"/>
                        </a:rPr>
                        <a:t>руб</a:t>
                      </a:r>
                      <a:endParaRPr lang="ru-RU" sz="1800" b="1" dirty="0">
                        <a:solidFill>
                          <a:srgbClr val="002060"/>
                        </a:solidFill>
                        <a:latin typeface="+mj-lt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сад. Педагоги</a:t>
            </a:r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>
          <a:xfrm>
            <a:off x="966470" y="993775"/>
            <a:ext cx="7094220" cy="227647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8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        </a:t>
            </a:r>
          </a:p>
        </p:txBody>
      </p:sp>
      <p:sp>
        <p:nvSpPr>
          <p:cNvPr id="3" name="Замещающее содержимое 2"/>
          <p:cNvSpPr>
            <a:spLocks noGrp="1"/>
          </p:cNvSpPr>
          <p:nvPr>
            <p:ph sz="quarter" idx="13"/>
          </p:nvPr>
        </p:nvSpPr>
        <p:spPr>
          <a:xfrm>
            <a:off x="1403350" y="994410"/>
            <a:ext cx="6853555" cy="46482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        </a:t>
            </a:r>
            <a:r>
              <a:rPr lang="ru-RU" sz="21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В МБДОУ работают 25 педагогов. </a:t>
            </a:r>
          </a:p>
          <a:p>
            <a:pPr marL="0" indent="0">
              <a:buNone/>
            </a:pPr>
            <a:endParaRPr lang="ru-RU" sz="21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ru-RU" sz="2100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  <a:p>
            <a:pPr marL="0" indent="0" algn="ctr">
              <a:spcBef>
                <a:spcPts val="1200"/>
              </a:spcBef>
              <a:buNone/>
            </a:pPr>
            <a:endParaRPr lang="ru-RU" altLang="en-US" sz="2100" dirty="0">
              <a:latin typeface="Cambria" panose="02040503050406030204" charset="0"/>
            </a:endParaRP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2915285" y="2311400"/>
          <a:ext cx="3196590" cy="30289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Текстовое поле 6"/>
          <p:cNvSpPr txBox="1"/>
          <p:nvPr/>
        </p:nvSpPr>
        <p:spPr>
          <a:xfrm>
            <a:off x="5896610" y="3641725"/>
            <a:ext cx="23602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FF66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Высшее</a:t>
            </a:r>
          </a:p>
          <a:p>
            <a:pPr algn="ctr"/>
            <a:r>
              <a:rPr lang="ru-RU" sz="2000" b="1" dirty="0">
                <a:solidFill>
                  <a:srgbClr val="FF66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педагогическое - 14 чел. </a:t>
            </a:r>
            <a:endParaRPr lang="ru-RU" altLang="en-US" sz="2000" b="1" dirty="0">
              <a:solidFill>
                <a:srgbClr val="FF660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1094740" y="3136900"/>
            <a:ext cx="19996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Среднее специальное – 9 чел. </a:t>
            </a:r>
            <a:endParaRPr lang="ru-RU" altLang="en-US" sz="2000" b="1" dirty="0">
              <a:solidFill>
                <a:srgbClr val="C0000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3253740" y="1728470"/>
            <a:ext cx="224980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Образование:</a:t>
            </a:r>
            <a:endParaRPr lang="ru-RU" altLang="en-US" sz="20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сад. Педагоги</a:t>
            </a:r>
          </a:p>
        </p:txBody>
      </p:sp>
      <p:sp>
        <p:nvSpPr>
          <p:cNvPr id="4" name="Текст 3"/>
          <p:cNvSpPr>
            <a:spLocks noGrp="1"/>
          </p:cNvSpPr>
          <p:nvPr>
            <p:ph sz="quarter" idx="14"/>
          </p:nvPr>
        </p:nvSpPr>
        <p:spPr>
          <a:xfrm>
            <a:off x="966470" y="993775"/>
            <a:ext cx="7094220" cy="2276475"/>
          </a:xfrm>
        </p:spPr>
        <p:txBody>
          <a:bodyPr>
            <a:normAutofit/>
          </a:bodyPr>
          <a:lstStyle/>
          <a:p>
            <a:pPr marL="0" indent="0" algn="l">
              <a:buNone/>
            </a:pPr>
            <a:r>
              <a:rPr lang="ru-RU" sz="18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</a:rPr>
              <a:t>        </a:t>
            </a:r>
          </a:p>
        </p:txBody>
      </p:sp>
      <p:graphicFrame>
        <p:nvGraphicFramePr>
          <p:cNvPr id="5" name="Таблица 4"/>
          <p:cNvGraphicFramePr/>
          <p:nvPr>
            <p:extLst>
              <p:ext uri="{D42A27DB-BD31-4B8C-83A1-F6EECF244321}">
                <p14:modId xmlns:p14="http://schemas.microsoft.com/office/powerpoint/2010/main" val="1382344812"/>
              </p:ext>
            </p:extLst>
          </p:nvPr>
        </p:nvGraphicFramePr>
        <p:xfrm>
          <a:off x="837566" y="1233170"/>
          <a:ext cx="7478848" cy="41938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94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614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142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61424">
                  <a:extLst>
                    <a:ext uri="{9D8B030D-6E8A-4147-A177-3AD203B41FA5}">
                      <a16:colId xmlns:a16="http://schemas.microsoft.com/office/drawing/2014/main" val="4233538612"/>
                    </a:ext>
                  </a:extLst>
                </a:gridCol>
              </a:tblGrid>
              <a:tr h="683662"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ru-RU" altLang="en-US" dirty="0"/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2016-17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уч.г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.</a:t>
                      </a:r>
                      <a:endParaRPr lang="ru-RU" altLang="en-US" sz="1800" dirty="0">
                        <a:solidFill>
                          <a:srgbClr val="002060"/>
                        </a:solidFill>
                        <a:latin typeface="Cambria" panose="0204050305040603020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2017-18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уч.г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.</a:t>
                      </a:r>
                      <a:endParaRPr lang="ru-RU" altLang="en-US" sz="1800" dirty="0">
                        <a:solidFill>
                          <a:srgbClr val="002060"/>
                        </a:solidFill>
                        <a:latin typeface="Cambria" panose="0204050305040603020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2018-19 </a:t>
                      </a:r>
                      <a:r>
                        <a:rPr lang="ru-RU" sz="1800" dirty="0" err="1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уч.г</a:t>
                      </a:r>
                      <a:r>
                        <a:rPr lang="ru-RU" sz="1800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.</a:t>
                      </a:r>
                      <a:endParaRPr lang="ru-RU" altLang="en-US" sz="1800" dirty="0">
                        <a:solidFill>
                          <a:srgbClr val="002060"/>
                        </a:solidFill>
                        <a:latin typeface="Cambria" panose="0204050305040603020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610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Аттестация</a:t>
                      </a:r>
                      <a:r>
                        <a:rPr lang="en-US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 </a:t>
                      </a: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педагогов</a:t>
                      </a:r>
                      <a:endParaRPr lang="ru-RU" altLang="en-US" sz="1800" b="1" dirty="0">
                        <a:solidFill>
                          <a:srgbClr val="002060"/>
                        </a:solidFill>
                        <a:latin typeface="Cambria" panose="0204050305040603020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b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1 чел.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b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1 чел.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b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3 чел.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52930">
                <a:tc>
                  <a:txBody>
                    <a:bodyPr/>
                    <a:lstStyle/>
                    <a:p>
                      <a:pPr marL="0" indent="0" algn="ctr">
                        <a:spcBef>
                          <a:spcPts val="1200"/>
                        </a:spcBef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Прохождение курсов</a:t>
                      </a:r>
                    </a:p>
                    <a:p>
                      <a:pPr marL="0" indent="0" algn="ctr">
                        <a:spcBef>
                          <a:spcPts val="0"/>
                        </a:spcBef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повышения квалификации (ЧРиО, ЧГПУ, ЧПК)</a:t>
                      </a:r>
                      <a:endParaRPr lang="ru-RU" altLang="en-US" sz="1800" b="1" dirty="0">
                        <a:solidFill>
                          <a:srgbClr val="002060"/>
                        </a:solidFill>
                        <a:latin typeface="Cambria" panose="0204050305040603020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b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7 чел.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b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4 чел.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b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5 чел.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1186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sz="1800" b="1" dirty="0">
                          <a:solidFill>
                            <a:srgbClr val="002060"/>
                          </a:solidFill>
                          <a:latin typeface="Cambria" panose="02040503050406030204" charset="0"/>
                          <a:cs typeface="Arial" panose="020B0604020202020204" pitchFamily="34" charset="0"/>
                          <a:sym typeface="+mn-ea"/>
                        </a:rPr>
                        <a:t>Переподготовка</a:t>
                      </a:r>
                      <a:endParaRPr lang="ru-RU" altLang="en-US" sz="1800" b="1" dirty="0">
                        <a:solidFill>
                          <a:srgbClr val="002060"/>
                        </a:solidFill>
                        <a:latin typeface="Cambria" panose="02040503050406030204" charset="0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b="1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1 чел.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b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ru-RU" altLang="en-US" b="1" dirty="0">
                          <a:solidFill>
                            <a:srgbClr val="002060"/>
                          </a:solidFill>
                          <a:latin typeface="Cambria" panose="02040503050406030204" charset="0"/>
                        </a:rPr>
                        <a:t>-</a:t>
                      </a:r>
                    </a:p>
                  </a:txBody>
                  <a:tcP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094740" y="67945"/>
            <a:ext cx="6965315" cy="768985"/>
          </a:xfrm>
        </p:spPr>
        <p:txBody>
          <a:bodyPr/>
          <a:lstStyle/>
          <a:p>
            <a:endParaRPr lang="ru-RU" altLang="en-US"/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6712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Детский сад. Педагоги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828543" y="983145"/>
            <a:ext cx="7378903" cy="4946606"/>
            <a:chOff x="828543" y="983145"/>
            <a:chExt cx="7378903" cy="4946606"/>
          </a:xfrm>
        </p:grpSpPr>
        <p:sp>
          <p:nvSpPr>
            <p:cNvPr id="7" name="Полилиния 6"/>
            <p:cNvSpPr/>
            <p:nvPr/>
          </p:nvSpPr>
          <p:spPr>
            <a:xfrm>
              <a:off x="3329949" y="1131306"/>
              <a:ext cx="4877497" cy="4650285"/>
            </a:xfrm>
            <a:custGeom>
              <a:avLst/>
              <a:gdLst>
                <a:gd name="connsiteX0" fmla="*/ 775063 w 4650285"/>
                <a:gd name="connsiteY0" fmla="*/ 0 h 4877497"/>
                <a:gd name="connsiteX1" fmla="*/ 3875222 w 4650285"/>
                <a:gd name="connsiteY1" fmla="*/ 0 h 4877497"/>
                <a:gd name="connsiteX2" fmla="*/ 4650285 w 4650285"/>
                <a:gd name="connsiteY2" fmla="*/ 775063 h 4877497"/>
                <a:gd name="connsiteX3" fmla="*/ 4650285 w 4650285"/>
                <a:gd name="connsiteY3" fmla="*/ 4877497 h 4877497"/>
                <a:gd name="connsiteX4" fmla="*/ 4650285 w 4650285"/>
                <a:gd name="connsiteY4" fmla="*/ 4877497 h 4877497"/>
                <a:gd name="connsiteX5" fmla="*/ 0 w 4650285"/>
                <a:gd name="connsiteY5" fmla="*/ 4877497 h 4877497"/>
                <a:gd name="connsiteX6" fmla="*/ 0 w 4650285"/>
                <a:gd name="connsiteY6" fmla="*/ 4877497 h 4877497"/>
                <a:gd name="connsiteX7" fmla="*/ 0 w 4650285"/>
                <a:gd name="connsiteY7" fmla="*/ 775063 h 4877497"/>
                <a:gd name="connsiteX8" fmla="*/ 775063 w 4650285"/>
                <a:gd name="connsiteY8" fmla="*/ 0 h 48774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650285" h="4877497">
                  <a:moveTo>
                    <a:pt x="4650285" y="812932"/>
                  </a:moveTo>
                  <a:lnTo>
                    <a:pt x="4650285" y="4064565"/>
                  </a:lnTo>
                  <a:cubicBezTo>
                    <a:pt x="4650285" y="4513534"/>
                    <a:pt x="4319442" y="4877497"/>
                    <a:pt x="3911327" y="4877497"/>
                  </a:cubicBezTo>
                  <a:lnTo>
                    <a:pt x="0" y="4877497"/>
                  </a:lnTo>
                  <a:lnTo>
                    <a:pt x="0" y="4877497"/>
                  </a:lnTo>
                  <a:lnTo>
                    <a:pt x="0" y="0"/>
                  </a:lnTo>
                  <a:lnTo>
                    <a:pt x="0" y="0"/>
                  </a:lnTo>
                  <a:lnTo>
                    <a:pt x="3911327" y="0"/>
                  </a:lnTo>
                  <a:cubicBezTo>
                    <a:pt x="4319442" y="0"/>
                    <a:pt x="4650285" y="363963"/>
                    <a:pt x="4650285" y="812932"/>
                  </a:cubicBezTo>
                  <a:close/>
                </a:path>
              </a:pathLst>
            </a:custGeom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fillRef>
            <a:effectRef idx="0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350833" rIns="474658" bIns="350833" numCol="1" spcCol="1270" anchor="ctr" anchorCtr="0">
              <a:noAutofit/>
            </a:bodyPr>
            <a:lstStyle/>
            <a:p>
              <a:pPr marL="285750" lvl="1" indent="-285750" algn="l" defTabSz="777875" rtl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buFont typeface="Wingdings" panose="05000000000000000000" pitchFamily="2" charset="2"/>
                <a:buChar char="v"/>
              </a:pPr>
              <a:r>
                <a:rPr lang="ru-RU" sz="1750" b="1" i="1" u="sng" kern="1200" dirty="0">
                  <a:solidFill>
                    <a:srgbClr val="002060"/>
                  </a:solidFill>
                  <a:latin typeface="+mj-lt"/>
                </a:rPr>
                <a:t>республиканские проекты  </a:t>
              </a:r>
              <a:r>
                <a:rPr lang="ru-RU" sz="1750" b="1" kern="1200" dirty="0">
                  <a:solidFill>
                    <a:srgbClr val="002060"/>
                  </a:solidFill>
                  <a:latin typeface="+mj-lt"/>
                </a:rPr>
                <a:t>(«Маршруты. На пути к неизведанному» , «Чемодан» - Центр «</a:t>
              </a:r>
              <a:r>
                <a:rPr lang="ru-RU" sz="1750" b="1" kern="1200" dirty="0" err="1">
                  <a:solidFill>
                    <a:srgbClr val="002060"/>
                  </a:solidFill>
                  <a:latin typeface="+mj-lt"/>
                </a:rPr>
                <a:t>Эткер</a:t>
              </a:r>
              <a:r>
                <a:rPr lang="ru-RU" sz="1750" b="1" kern="1200" dirty="0">
                  <a:solidFill>
                    <a:srgbClr val="002060"/>
                  </a:solidFill>
                  <a:latin typeface="+mj-lt"/>
                </a:rPr>
                <a:t>»),</a:t>
              </a:r>
              <a:endParaRPr lang="ru-RU" sz="1750" b="1" dirty="0">
                <a:solidFill>
                  <a:srgbClr val="002060"/>
                </a:solidFill>
                <a:latin typeface="+mj-lt"/>
              </a:endParaRPr>
            </a:p>
            <a:p>
              <a:pPr marL="285750" lvl="1" indent="-285750" algn="l" defTabSz="777875" rtl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buFont typeface="Wingdings" panose="05000000000000000000" pitchFamily="2" charset="2"/>
                <a:buChar char="v"/>
              </a:pPr>
              <a:r>
                <a:rPr lang="ru-RU" sz="1750" b="1" i="1" u="sng" kern="1200" dirty="0">
                  <a:solidFill>
                    <a:srgbClr val="002060"/>
                  </a:solidFill>
                  <a:latin typeface="+mj-lt"/>
                </a:rPr>
                <a:t>конференции</a:t>
              </a:r>
              <a:r>
                <a:rPr lang="ru-RU" sz="1750" b="1" kern="1200" dirty="0">
                  <a:solidFill>
                    <a:srgbClr val="002060"/>
                  </a:solidFill>
                  <a:latin typeface="+mj-lt"/>
                </a:rPr>
                <a:t> (2018г. - </a:t>
              </a:r>
              <a:r>
                <a:rPr lang="en-US" sz="1750" b="1" kern="1200" dirty="0">
                  <a:solidFill>
                    <a:srgbClr val="002060"/>
                  </a:solidFill>
                  <a:latin typeface="+mj-lt"/>
                </a:rPr>
                <a:t>I</a:t>
              </a:r>
              <a:r>
                <a:rPr lang="ru-RU" sz="1750" b="1" kern="1200" dirty="0">
                  <a:solidFill>
                    <a:srgbClr val="002060"/>
                  </a:solidFill>
                  <a:latin typeface="+mj-lt"/>
                </a:rPr>
                <a:t> Всероссийская научно-практическая конференция «Современное детство», </a:t>
              </a:r>
              <a:r>
                <a:rPr lang="ru-RU" sz="1750" b="1" kern="1200" dirty="0" err="1">
                  <a:solidFill>
                    <a:srgbClr val="002060"/>
                  </a:solidFill>
                  <a:latin typeface="+mj-lt"/>
                </a:rPr>
                <a:t>г.Москва</a:t>
              </a:r>
              <a:r>
                <a:rPr lang="ru-RU" sz="1750" b="1" kern="1200" dirty="0">
                  <a:solidFill>
                    <a:srgbClr val="002060"/>
                  </a:solidFill>
                  <a:latin typeface="+mj-lt"/>
                </a:rPr>
                <a:t>,  Республиканская научно-практическая конференция «Никольские чтения-2018),</a:t>
              </a:r>
            </a:p>
            <a:p>
              <a:pPr marL="285750" lvl="1" indent="-285750" algn="l" defTabSz="777875" rtl="0">
                <a:lnSpc>
                  <a:spcPct val="90000"/>
                </a:lnSpc>
                <a:spcBef>
                  <a:spcPct val="0"/>
                </a:spcBef>
                <a:spcAft>
                  <a:spcPts val="1800"/>
                </a:spcAft>
                <a:buFont typeface="Wingdings" panose="05000000000000000000" pitchFamily="2" charset="2"/>
                <a:buChar char="v"/>
              </a:pPr>
              <a:r>
                <a:rPr lang="ru-RU" sz="1750" b="1" i="1" u="sng" kern="1200" dirty="0">
                  <a:solidFill>
                    <a:srgbClr val="002060"/>
                  </a:solidFill>
                  <a:latin typeface="+mj-lt"/>
                </a:rPr>
                <a:t>издание научных статей </a:t>
              </a:r>
              <a:r>
                <a:rPr lang="ru-RU" sz="1750" b="1" kern="1200" dirty="0">
                  <a:solidFill>
                    <a:srgbClr val="002060"/>
                  </a:solidFill>
                  <a:latin typeface="+mj-lt"/>
                </a:rPr>
                <a:t>(в журналах «Традиции и новации в дошкольном образовании» , «Воспитатель»).</a:t>
              </a:r>
              <a:endParaRPr lang="ru-RU" sz="1750" kern="1200" dirty="0">
                <a:solidFill>
                  <a:srgbClr val="002060"/>
                </a:solidFill>
                <a:latin typeface="+mj-lt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828543" y="983145"/>
              <a:ext cx="2501406" cy="4946606"/>
            </a:xfrm>
            <a:custGeom>
              <a:avLst/>
              <a:gdLst>
                <a:gd name="connsiteX0" fmla="*/ 0 w 2501406"/>
                <a:gd name="connsiteY0" fmla="*/ 416909 h 4946606"/>
                <a:gd name="connsiteX1" fmla="*/ 416909 w 2501406"/>
                <a:gd name="connsiteY1" fmla="*/ 0 h 4946606"/>
                <a:gd name="connsiteX2" fmla="*/ 2084497 w 2501406"/>
                <a:gd name="connsiteY2" fmla="*/ 0 h 4946606"/>
                <a:gd name="connsiteX3" fmla="*/ 2501406 w 2501406"/>
                <a:gd name="connsiteY3" fmla="*/ 416909 h 4946606"/>
                <a:gd name="connsiteX4" fmla="*/ 2501406 w 2501406"/>
                <a:gd name="connsiteY4" fmla="*/ 4529697 h 4946606"/>
                <a:gd name="connsiteX5" fmla="*/ 2084497 w 2501406"/>
                <a:gd name="connsiteY5" fmla="*/ 4946606 h 4946606"/>
                <a:gd name="connsiteX6" fmla="*/ 416909 w 2501406"/>
                <a:gd name="connsiteY6" fmla="*/ 4946606 h 4946606"/>
                <a:gd name="connsiteX7" fmla="*/ 0 w 2501406"/>
                <a:gd name="connsiteY7" fmla="*/ 4529697 h 4946606"/>
                <a:gd name="connsiteX8" fmla="*/ 0 w 2501406"/>
                <a:gd name="connsiteY8" fmla="*/ 416909 h 4946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501406" h="4946606">
                  <a:moveTo>
                    <a:pt x="0" y="416909"/>
                  </a:moveTo>
                  <a:cubicBezTo>
                    <a:pt x="0" y="186657"/>
                    <a:pt x="186657" y="0"/>
                    <a:pt x="416909" y="0"/>
                  </a:cubicBezTo>
                  <a:lnTo>
                    <a:pt x="2084497" y="0"/>
                  </a:lnTo>
                  <a:cubicBezTo>
                    <a:pt x="2314749" y="0"/>
                    <a:pt x="2501406" y="186657"/>
                    <a:pt x="2501406" y="416909"/>
                  </a:cubicBezTo>
                  <a:lnTo>
                    <a:pt x="2501406" y="4529697"/>
                  </a:lnTo>
                  <a:cubicBezTo>
                    <a:pt x="2501406" y="4759949"/>
                    <a:pt x="2314749" y="4946606"/>
                    <a:pt x="2084497" y="4946606"/>
                  </a:cubicBezTo>
                  <a:lnTo>
                    <a:pt x="416909" y="4946606"/>
                  </a:lnTo>
                  <a:cubicBezTo>
                    <a:pt x="186657" y="4946606"/>
                    <a:pt x="0" y="4759949"/>
                    <a:pt x="0" y="4529697"/>
                  </a:cubicBezTo>
                  <a:lnTo>
                    <a:pt x="0" y="416909"/>
                  </a:lnTo>
                  <a:close/>
                </a:path>
              </a:pathLst>
            </a:custGeom>
            <a:scene3d>
              <a:camera prst="orthographicFront"/>
              <a:lightRig rig="flat" dir="t"/>
            </a:scene3d>
            <a:sp3d prstMaterial="dkEdge">
              <a:bevelT w="8200" h="38100"/>
            </a:sp3d>
          </p:spPr>
          <p:style>
            <a:lnRef idx="0">
              <a:schemeClr val="lt2">
                <a:hueOff val="0"/>
                <a:satOff val="0"/>
                <a:lumOff val="0"/>
                <a:alphaOff val="0"/>
              </a:schemeClr>
            </a:lnRef>
            <a:fillRef idx="2">
              <a:schemeClr val="dk2">
                <a:hueOff val="0"/>
                <a:satOff val="0"/>
                <a:lumOff val="0"/>
                <a:alphaOff val="0"/>
              </a:schemeClr>
            </a:fillRef>
            <a:effectRef idx="1">
              <a:schemeClr val="dk2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  <p:txBody>
            <a:bodyPr spcFirstLastPara="0" vert="horz" wrap="square" lIns="183069" tIns="152589" rIns="183069" bIns="152589" numCol="1" spcCol="1270" anchor="ctr" anchorCtr="0">
              <a:noAutofit/>
            </a:bodyPr>
            <a:lstStyle/>
            <a:p>
              <a:pPr lvl="0" algn="ctr" defTabSz="7112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>
                  <a:solidFill>
                    <a:srgbClr val="002060"/>
                  </a:solidFill>
                  <a:latin typeface="+mj-lt"/>
                </a:rPr>
                <a:t>Повышения профессионального уровня </a:t>
              </a:r>
              <a:endParaRPr lang="ru-RU" sz="1600" kern="1200" dirty="0">
                <a:solidFill>
                  <a:srgbClr val="002060"/>
                </a:solidFill>
                <a:latin typeface="+mj-lt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218357" y="934423"/>
            <a:ext cx="3882065" cy="1553613"/>
          </a:xfrm>
        </p:spPr>
        <p:txBody>
          <a:bodyPr>
            <a:norm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Участие педагогов</a:t>
            </a:r>
            <a:br>
              <a:rPr lang="ru-RU" sz="2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</a:br>
            <a:r>
              <a:rPr lang="ru-RU" sz="2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в профессиональных</a:t>
            </a:r>
            <a:br>
              <a:rPr lang="ru-RU" sz="2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</a:br>
            <a:r>
              <a:rPr lang="ru-RU" sz="2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и творческих  конкурсах </a:t>
            </a:r>
            <a:endParaRPr lang="ru-RU" altLang="en-US" sz="2400" b="1" dirty="0">
              <a:solidFill>
                <a:srgbClr val="002060"/>
              </a:solidFill>
              <a:latin typeface="Cambria" panose="0204050305040603020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-28575"/>
            <a:ext cx="9144000" cy="764704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/>
              <a:t>Детский сад. Педагоги</a:t>
            </a:r>
          </a:p>
        </p:txBody>
      </p:sp>
      <p:pic>
        <p:nvPicPr>
          <p:cNvPr id="3" name="Замещающее содержимое 2" descr="2017-03-14-3676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078230" y="1310640"/>
            <a:ext cx="2683510" cy="201295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6" name="Текстовое поле 5"/>
          <p:cNvSpPr txBox="1"/>
          <p:nvPr/>
        </p:nvSpPr>
        <p:spPr>
          <a:xfrm rot="10800000" flipV="1">
            <a:off x="874395" y="3275965"/>
            <a:ext cx="323977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«Педагог-профессионал»</a:t>
            </a:r>
            <a:endParaRPr lang="ru-RU" altLang="en-US" sz="1400" dirty="0"/>
          </a:p>
        </p:txBody>
      </p:sp>
      <p:pic>
        <p:nvPicPr>
          <p:cNvPr id="7" name="Замещающее содержимое 6" descr="2017-03-16-3722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078230" y="3660775"/>
            <a:ext cx="2832735" cy="212471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Текстовое поле 7"/>
          <p:cNvSpPr txBox="1"/>
          <p:nvPr/>
        </p:nvSpPr>
        <p:spPr>
          <a:xfrm>
            <a:off x="1304851" y="5785485"/>
            <a:ext cx="1955664" cy="30777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«Воспитатель года»</a:t>
            </a:r>
            <a:endParaRPr lang="ru-RU" altLang="en-US" sz="1400" b="1" dirty="0">
              <a:solidFill>
                <a:srgbClr val="C0000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</p:txBody>
      </p:sp>
      <p:pic>
        <p:nvPicPr>
          <p:cNvPr id="9" name="Замещающее содержимое 8" descr="Творческий мир педагога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8357" y="2571714"/>
            <a:ext cx="3989761" cy="2421225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Текстовое поле 9"/>
          <p:cNvSpPr txBox="1"/>
          <p:nvPr/>
        </p:nvSpPr>
        <p:spPr>
          <a:xfrm>
            <a:off x="4487272" y="5014901"/>
            <a:ext cx="3613150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rgbClr val="FF00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Городской открытый конкурс-выставка</a:t>
            </a:r>
          </a:p>
          <a:p>
            <a:pPr algn="ctr"/>
            <a:r>
              <a:rPr lang="ru-RU" sz="1400" b="1" dirty="0">
                <a:solidFill>
                  <a:srgbClr val="FF0000"/>
                </a:solidFill>
                <a:latin typeface="Cambria" panose="02040503050406030204" charset="0"/>
                <a:cs typeface="Arial" panose="020B0604020202020204" pitchFamily="34" charset="0"/>
                <a:sym typeface="+mn-ea"/>
              </a:rPr>
              <a:t>«Творческий мир педагога»</a:t>
            </a:r>
            <a:endParaRPr lang="ru-RU" altLang="en-US" sz="1400" b="1" dirty="0">
              <a:solidFill>
                <a:srgbClr val="FF0000"/>
              </a:solidFill>
              <a:latin typeface="Cambria" panose="0204050305040603020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>
            <a:fillRect/>
          </a:stretch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1486</Words>
  <Application>Microsoft Macintosh PowerPoint</Application>
  <PresentationFormat>Экран (4:3)</PresentationFormat>
  <Paragraphs>248</Paragraphs>
  <Slides>29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9" baseType="lpstr">
      <vt:lpstr>Brush Script MT</vt:lpstr>
      <vt:lpstr>Arial</vt:lpstr>
      <vt:lpstr>Calibri</vt:lpstr>
      <vt:lpstr>Cambria</vt:lpstr>
      <vt:lpstr>Constantia</vt:lpstr>
      <vt:lpstr>Franklin Gothic Book</vt:lpstr>
      <vt:lpstr>Rage Italic</vt:lpstr>
      <vt:lpstr>Times New Roman</vt:lpstr>
      <vt:lpstr>Wingdings</vt:lpstr>
      <vt:lpstr>Кнопка</vt:lpstr>
      <vt:lpstr>Презентация PowerPoint</vt:lpstr>
      <vt:lpstr>Презентация PowerPoint</vt:lpstr>
      <vt:lpstr>Презентация PowerPoint</vt:lpstr>
      <vt:lpstr>Презентация PowerPoint</vt:lpstr>
      <vt:lpstr>В апреле 2017 года Учреждение получило лицензию на оказание платных дополнительных услуг. </vt:lpstr>
      <vt:lpstr>Презентация PowerPoint</vt:lpstr>
      <vt:lpstr>Презентация PowerPoint</vt:lpstr>
      <vt:lpstr>Презентация PowerPoint</vt:lpstr>
      <vt:lpstr>Участие педагогов в профессиональных и творческих  конкурсах </vt:lpstr>
      <vt:lpstr>Участие педагогов в профессиональных конкурсах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Городской фестиваль   «Фитнес вместе с мамой»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Компьютер 4</dc:creator>
  <cp:lastModifiedBy>Microsoft Office User</cp:lastModifiedBy>
  <cp:revision>571</cp:revision>
  <cp:lastPrinted>2017-03-29T06:24:00Z</cp:lastPrinted>
  <dcterms:created xsi:type="dcterms:W3CDTF">2017-02-03T10:29:00Z</dcterms:created>
  <dcterms:modified xsi:type="dcterms:W3CDTF">2019-07-02T17:41:49Z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1049-10.2.0.6020</vt:lpwstr>
  </property>
</Properties>
</file>