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56" r:id="rId2"/>
    <p:sldId id="304" r:id="rId3"/>
    <p:sldId id="328" r:id="rId4"/>
    <p:sldId id="303" r:id="rId5"/>
    <p:sldId id="338" r:id="rId6"/>
    <p:sldId id="329" r:id="rId7"/>
    <p:sldId id="330" r:id="rId8"/>
    <p:sldId id="331" r:id="rId9"/>
    <p:sldId id="332" r:id="rId10"/>
    <p:sldId id="333" r:id="rId11"/>
    <p:sldId id="335" r:id="rId12"/>
    <p:sldId id="334" r:id="rId13"/>
    <p:sldId id="336" r:id="rId14"/>
    <p:sldId id="311" r:id="rId15"/>
    <p:sldId id="340" r:id="rId16"/>
    <p:sldId id="310" r:id="rId17"/>
    <p:sldId id="308" r:id="rId18"/>
    <p:sldId id="307" r:id="rId19"/>
    <p:sldId id="347" r:id="rId20"/>
    <p:sldId id="343" r:id="rId21"/>
    <p:sldId id="341" r:id="rId22"/>
    <p:sldId id="344" r:id="rId23"/>
    <p:sldId id="306" r:id="rId24"/>
    <p:sldId id="313" r:id="rId25"/>
    <p:sldId id="314" r:id="rId26"/>
    <p:sldId id="316" r:id="rId27"/>
    <p:sldId id="318" r:id="rId28"/>
    <p:sldId id="319" r:id="rId29"/>
    <p:sldId id="315" r:id="rId30"/>
    <p:sldId id="345" r:id="rId31"/>
    <p:sldId id="320" r:id="rId32"/>
    <p:sldId id="346" r:id="rId33"/>
    <p:sldId id="321" r:id="rId34"/>
    <p:sldId id="312" r:id="rId35"/>
    <p:sldId id="323" r:id="rId36"/>
    <p:sldId id="322" r:id="rId37"/>
    <p:sldId id="349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45" d="100"/>
          <a:sy n="45" d="100"/>
        </p:scale>
        <p:origin x="125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281DB-28E3-4063-BE21-05A0BFD92B2A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00B65-44B6-422C-95B5-F1E003306C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885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3076371-3BE3-4997-AF46-D75D5DB5424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4B58E82-AA0D-4073-8CC1-7862A6D75B4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5063554"/>
            <a:ext cx="8305800" cy="1461789"/>
          </a:xfrm>
        </p:spPr>
        <p:txBody>
          <a:bodyPr/>
          <a:lstStyle/>
          <a:p>
            <a:pPr algn="r"/>
            <a:endParaRPr lang="ru-RU" dirty="0"/>
          </a:p>
          <a:p>
            <a:pPr algn="r"/>
            <a:endParaRPr lang="ru-RU" dirty="0"/>
          </a:p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2018 г.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556792"/>
            <a:ext cx="8305800" cy="3096344"/>
          </a:xfrm>
        </p:spPr>
        <p:txBody>
          <a:bodyPr/>
          <a:lstStyle/>
          <a:p>
            <a:r>
              <a:rPr lang="ru-RU" sz="6000" b="1" dirty="0">
                <a:solidFill>
                  <a:schemeClr val="bg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50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Визитная карточка </a:t>
            </a:r>
            <a:br>
              <a:rPr lang="ru-RU" sz="50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0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МДОУ детский сад № 57</a:t>
            </a:r>
            <a:br>
              <a:rPr lang="ru-RU" sz="50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ru-RU" sz="5000" b="1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  <a:t>«Ладушки»</a:t>
            </a:r>
            <a:br>
              <a:rPr lang="ru-RU" sz="6000" dirty="0">
                <a:solidFill>
                  <a:schemeClr val="bg2">
                    <a:lumMod val="50000"/>
                  </a:schemeClr>
                </a:solidFill>
                <a:latin typeface="Monotype Corsiva" pitchFamily="66" charset="0"/>
              </a:rPr>
            </a:br>
            <a:endParaRPr lang="ru-RU" sz="6000" dirty="0">
              <a:solidFill>
                <a:schemeClr val="bg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0004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Комитет по образованию</a:t>
            </a:r>
          </a:p>
          <a:p>
            <a:pPr algn="ctr"/>
            <a:r>
              <a:rPr lang="ru-RU" b="1" dirty="0">
                <a:solidFill>
                  <a:schemeClr val="tx2">
                    <a:lumMod val="10000"/>
                  </a:schemeClr>
                </a:solidFill>
              </a:rPr>
              <a:t>Администрация Городского округа Подольск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177" y="3726898"/>
            <a:ext cx="2558975" cy="2262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70BC602-1494-4AF1-B180-8A4501E24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2174" r="3803"/>
          <a:stretch/>
        </p:blipFill>
        <p:spPr>
          <a:xfrm>
            <a:off x="822960" y="932147"/>
            <a:ext cx="3464208" cy="4975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35F98-799C-4DA6-9420-456E97DC4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44724"/>
            <a:ext cx="3309345" cy="4968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6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>
            <a:extLst>
              <a:ext uri="{FF2B5EF4-FFF2-40B4-BE49-F238E27FC236}">
                <a16:creationId xmlns:a16="http://schemas.microsoft.com/office/drawing/2014/main" id="{2A7CF493-4D3D-4300-AC89-70C74C23C4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74561"/>
            <a:ext cx="5026084" cy="3581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3E790A-B568-4B18-BE23-A49DD9C2B7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67" y="404664"/>
            <a:ext cx="396044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8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A9B3F2-F641-4B85-ABA4-73A9B0D7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Является членом Ассоциации руководителей образовательных организаций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2AD4876-89E5-4B3D-829E-FE16D0605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0"/>
          <a:stretch/>
        </p:blipFill>
        <p:spPr>
          <a:xfrm>
            <a:off x="459350" y="1389571"/>
            <a:ext cx="4322762" cy="2232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BCD1AC-CF63-448D-A2D6-604925AA6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212976"/>
            <a:ext cx="4474840" cy="3225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2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8572D2-73AF-4C1E-9AF2-48747C14A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2956169" y="1700808"/>
            <a:ext cx="3231661" cy="43924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11A54FF-EB6E-4218-94A0-3DB0E2488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Награждена почетной грамотой Комитета по образованию Городского округа Подольск</a:t>
            </a:r>
          </a:p>
        </p:txBody>
      </p:sp>
    </p:spTree>
    <p:extLst>
      <p:ext uri="{BB962C8B-B14F-4D97-AF65-F5344CB8AC3E}">
        <p14:creationId xmlns:p14="http://schemas.microsoft.com/office/powerpoint/2010/main" val="8311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420" y="476672"/>
            <a:ext cx="7355160" cy="81156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>
                <a:solidFill>
                  <a:schemeClr val="tx2">
                    <a:lumMod val="10000"/>
                  </a:schemeClr>
                </a:solidFill>
              </a:rPr>
              <a:t>Наш педагогический коллектив состоит из 16 педагогов.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229200"/>
            <a:ext cx="8352928" cy="115212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Все они являются высококвалифицированными специалистами в области дошкольного образования , аттестованными на первую и высшую квалификационные категории .</a:t>
            </a:r>
            <a:endParaRPr lang="ru-RU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A4BF5B-8009-4B18-BE0D-6B592FB3D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59700"/>
            <a:ext cx="633670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44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059B26-EDAB-4DCE-B18C-0200AA99E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5" y="2542089"/>
            <a:ext cx="4682343" cy="3119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AEBB114-E3D1-43D8-9497-C8C8E9FAF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96752"/>
            <a:ext cx="418680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10000"/>
                  </a:schemeClr>
                </a:solidFill>
              </a:rPr>
              <a:t>Делимся опытом друг с другом на мастер-классах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3B87E8-F9C1-4100-B871-914D48B01E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76672"/>
            <a:ext cx="3472611" cy="3472611"/>
          </a:xfrm>
          <a:prstGeom prst="rect">
            <a:avLst/>
          </a:prstGeom>
        </p:spPr>
      </p:pic>
      <p:pic>
        <p:nvPicPr>
          <p:cNvPr id="1027" name="Picture 3" descr="E:\Фото 2018\Сотрудники\245101915_200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4143380"/>
            <a:ext cx="2928958" cy="2196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876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92424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Образовательный процесс в детском саду осуществляется по общеобразовательной программе дошкольного образования 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«</a:t>
            </a:r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От рождения до школы» под редакцией </a:t>
            </a:r>
            <a:r>
              <a:rPr lang="ru-RU" sz="2200" b="1" dirty="0" err="1">
                <a:solidFill>
                  <a:schemeClr val="tx2">
                    <a:lumMod val="10000"/>
                  </a:schemeClr>
                </a:solidFill>
              </a:rPr>
              <a:t>Н.Е.Вераксы</a:t>
            </a:r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, Т.С. Комаровой. М.А. Васильевой.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634DBB1-6E6F-498B-866D-23FF366B1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92221"/>
            <a:ext cx="4518248" cy="4518248"/>
          </a:xfrm>
        </p:spPr>
      </p:pic>
    </p:spTree>
    <p:extLst>
      <p:ext uri="{BB962C8B-B14F-4D97-AF65-F5344CB8AC3E}">
        <p14:creationId xmlns:p14="http://schemas.microsoft.com/office/powerpoint/2010/main" val="19349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3763"/>
            <a:ext cx="8229600" cy="134840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В настоящее время наш детский сад посещают 248 малышей разного возраста.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067847"/>
            <a:ext cx="4227007" cy="3170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13092"/>
          <a:stretch/>
        </p:blipFill>
        <p:spPr>
          <a:xfrm>
            <a:off x="457200" y="1671200"/>
            <a:ext cx="4129587" cy="317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E9331778-82BC-4CC7-B85C-57A61661BE80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8686800" y="6096000"/>
            <a:ext cx="3374032" cy="213320"/>
          </a:xfrm>
        </p:spPr>
        <p:txBody>
          <a:bodyPr>
            <a:normAutofit fontScale="325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3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11">
            <a:extLst>
              <a:ext uri="{FF2B5EF4-FFF2-40B4-BE49-F238E27FC236}">
                <a16:creationId xmlns:a16="http://schemas.microsoft.com/office/drawing/2014/main" id="{40B9667B-B0C6-4D84-8685-8270A3387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31262" y="1055936"/>
            <a:ext cx="3452338" cy="52322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+mj-lt"/>
              </a:rPr>
              <a:t>Группа детей младшего возраста 3-4 лет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786AE0-DA09-473D-BE36-0B0DC88E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6" y="1644126"/>
            <a:ext cx="4042638" cy="5093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B04C3FF-9E35-409A-9C91-33AEA1C698D9}"/>
              </a:ext>
            </a:extLst>
          </p:cNvPr>
          <p:cNvSpPr/>
          <p:nvPr/>
        </p:nvSpPr>
        <p:spPr>
          <a:xfrm>
            <a:off x="316107" y="478272"/>
            <a:ext cx="8370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Функционируют 9</a:t>
            </a:r>
            <a:r>
              <a:rPr lang="en-US" sz="28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групп, из которых : </a:t>
            </a:r>
            <a:endParaRPr lang="ru-RU" sz="28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332EFBE-EC18-49AE-9A06-A4D136315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16" y="2062191"/>
            <a:ext cx="3208516" cy="427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73741F6-1E7E-4782-9A87-7B304B66C6A7}"/>
              </a:ext>
            </a:extLst>
          </p:cNvPr>
          <p:cNvSpPr/>
          <p:nvPr/>
        </p:nvSpPr>
        <p:spPr>
          <a:xfrm>
            <a:off x="486057" y="781735"/>
            <a:ext cx="401539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Группа кратковременного пребывания для детей 2-3 лет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106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897AC240-5FF5-4295-A85D-661617687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76673"/>
            <a:ext cx="4040188" cy="79208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2-я младшая группа для детей 3-4 лет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5FB6DBB-251B-4540-A433-4191E35E84A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68" y="1628800"/>
            <a:ext cx="3863852" cy="386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>
            <a:extLst>
              <a:ext uri="{FF2B5EF4-FFF2-40B4-BE49-F238E27FC236}">
                <a16:creationId xmlns:a16="http://schemas.microsoft.com/office/drawing/2014/main" id="{61249613-1154-47D9-9B47-46E356B6243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48200" y="1628800"/>
            <a:ext cx="4040188" cy="864096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tx2">
                    <a:lumMod val="10000"/>
                  </a:schemeClr>
                </a:solidFill>
              </a:rPr>
              <a:t>Средняя группа для детей 4-5 лет</a:t>
            </a:r>
          </a:p>
        </p:txBody>
      </p:sp>
      <p:pic>
        <p:nvPicPr>
          <p:cNvPr id="7" name="Объект 18">
            <a:extLst>
              <a:ext uri="{FF2B5EF4-FFF2-40B4-BE49-F238E27FC236}">
                <a16:creationId xmlns:a16="http://schemas.microsoft.com/office/drawing/2014/main" id="{32AFC9B3-3111-454A-8BF6-00E0643999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67" y="2720480"/>
            <a:ext cx="4385667" cy="328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51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Муниципальное дошкольное образовательное учреждение </a:t>
            </a:r>
            <a:br>
              <a:rPr lang="ru-RU" sz="20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детский сад № 57 «Ладушки» впервые распахнул свои двери для малышей  30 декабря 2013г.</a:t>
            </a:r>
            <a:br>
              <a:rPr lang="ru-RU" sz="2000" b="1" dirty="0">
                <a:solidFill>
                  <a:schemeClr val="tx2">
                    <a:lumMod val="10000"/>
                  </a:schemeClr>
                </a:solidFill>
              </a:rPr>
            </a:br>
            <a:endParaRPr lang="ru-RU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132856"/>
            <a:ext cx="5724636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730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C2548-DD43-4D04-875E-C8C695E7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3898776" cy="1872208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10000"/>
                  </a:schemeClr>
                </a:solidFill>
              </a:rPr>
              <a:t>2 старшие группы общего развития 5-6 лет </a:t>
            </a: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705BC35-546E-4D0A-B88C-9C92839FE2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07" y="1282796"/>
            <a:ext cx="4169432" cy="416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34DA0AA-8472-44D9-8DBE-2961BC86F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" y="2852936"/>
            <a:ext cx="435248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56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4FC96-0161-4AF9-997C-75CF4AD80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1 логопедическая группа для детей с тяжелыми нарушениями речи</a:t>
            </a:r>
            <a:endParaRPr lang="ru-RU" sz="2800" dirty="0"/>
          </a:p>
        </p:txBody>
      </p:sp>
      <p:pic>
        <p:nvPicPr>
          <p:cNvPr id="3" name="Объект 5">
            <a:extLst>
              <a:ext uri="{FF2B5EF4-FFF2-40B4-BE49-F238E27FC236}">
                <a16:creationId xmlns:a16="http://schemas.microsoft.com/office/drawing/2014/main" id="{0E15E9C3-4229-43AB-BC15-9A1D518D3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048" y="1911355"/>
            <a:ext cx="4068689" cy="4068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B18048-1110-4121-954A-B8D314DD9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3120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3754BCC-64A5-40DD-B21E-B02B79328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62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2 подготовительные к школе группы 6-7 лет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500CC6-3247-4A01-847D-473E73F6B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3913187" cy="391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Объект 24">
            <a:extLst>
              <a:ext uri="{FF2B5EF4-FFF2-40B4-BE49-F238E27FC236}">
                <a16:creationId xmlns:a16="http://schemas.microsoft.com/office/drawing/2014/main" id="{A229E1D5-2A08-47FD-8E90-73E9FE9626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59" y="1988840"/>
            <a:ext cx="4003074" cy="400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284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553" y="3623652"/>
            <a:ext cx="4055447" cy="268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AACEF1-1DDF-43E6-AA06-1B528EEF0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590" y="3325706"/>
            <a:ext cx="3978694" cy="298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2FA5A4-563D-4A73-8674-ADA747F4F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011" y="548273"/>
            <a:ext cx="3620707" cy="241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3EB61AF-4D10-44C0-9218-6290907C2F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9" b="51361"/>
          <a:stretch/>
        </p:blipFill>
        <p:spPr>
          <a:xfrm>
            <a:off x="809616" y="440074"/>
            <a:ext cx="3620707" cy="3034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717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332657"/>
            <a:ext cx="8208912" cy="10801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В нашем детском саду реализуются программы дополнительного платного образования по </a:t>
            </a:r>
            <a:r>
              <a:rPr lang="ru-RU" sz="2400" b="1" i="1" u="sng" dirty="0">
                <a:solidFill>
                  <a:schemeClr val="tx2">
                    <a:lumMod val="10000"/>
                  </a:schemeClr>
                </a:solidFill>
              </a:rPr>
              <a:t>художественно- эстетическому  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и </a:t>
            </a:r>
            <a:r>
              <a:rPr lang="ru-RU" sz="2400" b="1" i="1" u="sng" dirty="0">
                <a:solidFill>
                  <a:schemeClr val="tx2">
                    <a:lumMod val="10000"/>
                  </a:schemeClr>
                </a:solidFill>
              </a:rPr>
              <a:t>физическому развитию детей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ru-RU" sz="2400" b="1" i="1" u="sng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5344" y="1355249"/>
            <a:ext cx="3322470" cy="2491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948" y="4141718"/>
            <a:ext cx="3750078" cy="2109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86" y="3786600"/>
            <a:ext cx="3915829" cy="2592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8355" y="1412776"/>
            <a:ext cx="3792007" cy="251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>
            <a:extLst>
              <a:ext uri="{FF2B5EF4-FFF2-40B4-BE49-F238E27FC236}">
                <a16:creationId xmlns:a16="http://schemas.microsoft.com/office/drawing/2014/main" id="{F7D61362-FA2C-4CEB-8A95-FBE842E3B91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1620688" y="4725144"/>
            <a:ext cx="648072" cy="137085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2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256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В целях организации качественных образовательных услуг в детском саду оборудован музыкальный зал.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50432" y="3284983"/>
            <a:ext cx="4159113" cy="3119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BE06B7-336E-48CC-B87A-6235534B4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55" y="1731405"/>
            <a:ext cx="4554117" cy="256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087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356249" y="3018724"/>
            <a:ext cx="4252596" cy="3191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457200"/>
            <a:ext cx="8223448" cy="81156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tx2">
                    <a:lumMod val="10000"/>
                  </a:schemeClr>
                </a:solidFill>
              </a:rPr>
              <a:t>Физкультурный зал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357298"/>
            <a:ext cx="3974976" cy="2981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91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6710" y="2000775"/>
            <a:ext cx="4759461" cy="3569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49302"/>
            <a:ext cx="4027640" cy="847450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chemeClr val="tx2">
                    <a:lumMod val="10000"/>
                  </a:schemeClr>
                </a:solidFill>
              </a:rPr>
              <a:t>Кабинет логопеда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52" y="3144120"/>
            <a:ext cx="4655222" cy="349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1808" y="758905"/>
            <a:ext cx="2725960" cy="204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8322" y="789556"/>
            <a:ext cx="2644225" cy="198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3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509" y="1936399"/>
            <a:ext cx="4406322" cy="4406322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3970784" cy="10801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10000"/>
                  </a:schemeClr>
                </a:solidFill>
              </a:rPr>
              <a:t>Сенсорная комната</a:t>
            </a:r>
            <a:r>
              <a:rPr lang="ru-RU" sz="3600" dirty="0">
                <a:solidFill>
                  <a:schemeClr val="tx2">
                    <a:lumMod val="10000"/>
                  </a:schemeClr>
                </a:solidFill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C526A-CC26-4B9B-8C78-F38800242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287" y="548680"/>
            <a:ext cx="403244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4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7644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Предметно –развивающая образовательная среда детского сада соответствует всем требованиям Федерального Государственного Образовательного Стандарта, а оборудование помещений является безопасным , </a:t>
            </a:r>
            <a:r>
              <a:rPr lang="ru-RU" sz="2400" b="1" dirty="0" err="1">
                <a:solidFill>
                  <a:schemeClr val="tx2">
                    <a:lumMod val="10000"/>
                  </a:schemeClr>
                </a:solidFill>
              </a:rPr>
              <a:t>здоровьесберегающим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 и развивающим.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590" y="1916832"/>
            <a:ext cx="7380820" cy="4613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037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32E224E5-ABE6-42CC-85EE-899A5D561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3429000"/>
            <a:ext cx="8305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8F3299-1B65-4078-9B55-3C4763493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332655"/>
            <a:ext cx="8305800" cy="1512169"/>
          </a:xfrm>
        </p:spPr>
        <p:txBody>
          <a:bodyPr/>
          <a:lstStyle/>
          <a:p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В этот день состоялось торжественное открытие учреждения ,</a:t>
            </a:r>
            <a:br>
              <a:rPr lang="ru-RU" sz="22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которое было построено в рамках программы губернатора Андрея Юрьевича Воробьёва</a:t>
            </a:r>
            <a:br>
              <a:rPr lang="ru-RU" sz="22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200" b="1" dirty="0">
                <a:solidFill>
                  <a:schemeClr val="tx2">
                    <a:lumMod val="10000"/>
                  </a:schemeClr>
                </a:solidFill>
              </a:rPr>
              <a:t> « Наше Подмосковье»</a:t>
            </a:r>
            <a:endParaRPr lang="ru-RU" sz="2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00539-1AC1-48E1-BB4D-526C89082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751" y="1844824"/>
            <a:ext cx="6264698" cy="4174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18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4ECDBB7-401A-4B5C-B4BC-6A715B860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86" y="3083363"/>
            <a:ext cx="4060705" cy="3045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3F7554-5348-4677-8624-918A601B6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6" y="424999"/>
            <a:ext cx="4195939" cy="236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BFB0A0-FCCD-4514-8C34-2C8C9DF65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51932"/>
            <a:ext cx="3197170" cy="3190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82EBF3-8C29-4892-920B-95324FF211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82" y="3640407"/>
            <a:ext cx="4261774" cy="239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98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507604" y="532130"/>
            <a:ext cx="412846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534942"/>
            <a:ext cx="4128460" cy="154536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Наши педагоги являются ежегодными участниками Муниципального этапа конкурса «Педагог года»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5FE1CF-C1F8-48CD-8BF9-4309A8CF6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0" y="2486080"/>
            <a:ext cx="3830162" cy="38301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E3F358-C01E-4721-9685-EC4C3C037D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850730"/>
            <a:ext cx="2465512" cy="2465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760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0537A9-8DB6-4372-BA8B-17E4FF19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82" y="152400"/>
            <a:ext cx="4573742" cy="176443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А в 2017 году педагог Ильина Н.В. стала финалисткой конкурса «Педагог года» Городского округа Подольск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41EC9-E3D4-4B43-925A-C70FCB5EC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427179"/>
            <a:ext cx="3682752" cy="2569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5F7B6A-74E6-4C26-9A10-10646BE2C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96965"/>
            <a:ext cx="3247396" cy="3247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A14A67-BC1E-41C9-87CB-A07F59C9FB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3012442" cy="401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1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723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Являемся лауреатами премии </a:t>
            </a:r>
            <a:br>
              <a:rPr lang="ru-RU" sz="28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«Наше Подмосковье»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214422"/>
            <a:ext cx="3949805" cy="25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49B86D12-83DE-4598-8BA3-29DF3FA382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/>
          <a:stretch/>
        </p:blipFill>
        <p:spPr>
          <a:xfrm>
            <a:off x="5000628" y="4214818"/>
            <a:ext cx="1446329" cy="2110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" t="5114" r="2836"/>
          <a:stretch/>
        </p:blipFill>
        <p:spPr>
          <a:xfrm>
            <a:off x="649057" y="3623605"/>
            <a:ext cx="2027378" cy="28109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960" r="4253" b="-1"/>
          <a:stretch/>
        </p:blipFill>
        <p:spPr>
          <a:xfrm>
            <a:off x="3088202" y="4000504"/>
            <a:ext cx="1610806" cy="2352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2731" r="3205"/>
          <a:stretch/>
        </p:blipFill>
        <p:spPr>
          <a:xfrm>
            <a:off x="6929454" y="4572008"/>
            <a:ext cx="1152072" cy="1656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45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360" y="404664"/>
            <a:ext cx="4166120" cy="2520280"/>
          </a:xfrm>
        </p:spPr>
        <p:txBody>
          <a:bodyPr>
            <a:normAutofit/>
          </a:bodyPr>
          <a:lstStyle/>
          <a:p>
            <a:pPr algn="ctr"/>
            <a:r>
              <a:rPr lang="ru-RU" sz="2300" b="1" dirty="0">
                <a:solidFill>
                  <a:schemeClr val="tx2">
                    <a:lumMod val="10000"/>
                  </a:schemeClr>
                </a:solidFill>
              </a:rPr>
              <a:t>В сентябре 2016 г. мы начали реализацию международного проекта </a:t>
            </a:r>
            <a:r>
              <a:rPr lang="ru-RU" sz="2300" b="1" dirty="0" err="1">
                <a:solidFill>
                  <a:schemeClr val="tx2">
                    <a:lumMod val="10000"/>
                  </a:schemeClr>
                </a:solidFill>
              </a:rPr>
              <a:t>Афлатун</a:t>
            </a:r>
            <a:r>
              <a:rPr lang="ru-RU" sz="2300" b="1" dirty="0">
                <a:solidFill>
                  <a:schemeClr val="tx2">
                    <a:lumMod val="10000"/>
                  </a:schemeClr>
                </a:solidFill>
              </a:rPr>
              <a:t> и Учёным Советом АСОУ нашему д</a:t>
            </a:r>
            <a:r>
              <a:rPr lang="en-US" sz="2300" b="1" dirty="0">
                <a:solidFill>
                  <a:schemeClr val="tx2">
                    <a:lumMod val="10000"/>
                  </a:schemeClr>
                </a:solidFill>
              </a:rPr>
              <a:t>/</a:t>
            </a:r>
            <a:r>
              <a:rPr lang="ru-RU" sz="2300" b="1" dirty="0">
                <a:solidFill>
                  <a:schemeClr val="tx2">
                    <a:lumMod val="10000"/>
                  </a:schemeClr>
                </a:solidFill>
              </a:rPr>
              <a:t>с присвоен статус пилотной площадки </a:t>
            </a:r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82883"/>
            <a:ext cx="3960440" cy="396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14BC49-8AC4-4B9D-B75C-E2C91308E1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12" y="3284984"/>
            <a:ext cx="3664969" cy="2748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92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10000"/>
                  </a:schemeClr>
                </a:solidFill>
              </a:rPr>
              <a:t>Педагоги нашего детского сада выбирают наиболее эффективные средства обучения и воспитания , что требует широкого внедрения в педагогический процесс инновационных  и альтернативных форм и способов ведения образовательной деятельности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69594"/>
            <a:ext cx="4187957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0303" y="3186787"/>
            <a:ext cx="4187959" cy="31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8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10000"/>
                  </a:schemeClr>
                </a:solidFill>
              </a:rPr>
              <a:t>Мы с гордостью говорим, что наши воспитанники - это победители Международных и Всероссийских конкурсов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9CF8A8-868C-4600-B790-67FA31A06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80" y="1206019"/>
            <a:ext cx="1745120" cy="246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317249-7CFD-4248-82A1-2D8EA9A32C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93" y="1216615"/>
            <a:ext cx="1745120" cy="2422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1490F83-C69B-4A51-B3A8-DFF1D171CF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t="3886" r="6271" b="1608"/>
          <a:stretch/>
        </p:blipFill>
        <p:spPr>
          <a:xfrm>
            <a:off x="683568" y="1185581"/>
            <a:ext cx="1713412" cy="2468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B32694-CE92-46CA-980D-F3471E8E2A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/>
          <a:stretch/>
        </p:blipFill>
        <p:spPr>
          <a:xfrm>
            <a:off x="7021293" y="1214804"/>
            <a:ext cx="1802577" cy="2422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2F0670-0291-481B-ABA2-97C0B315FF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6" y="3861048"/>
            <a:ext cx="1779404" cy="2468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F0BDB8-3C10-4016-AAE1-75B9C7F0EF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t="2275"/>
          <a:stretch/>
        </p:blipFill>
        <p:spPr>
          <a:xfrm>
            <a:off x="2826880" y="3796597"/>
            <a:ext cx="1745120" cy="2551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32836E-58CD-415A-B95B-80E7972625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849" y="3861048"/>
            <a:ext cx="1761464" cy="2422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27364C-6576-4F4E-944F-863AFD9CB3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57" y="3875626"/>
            <a:ext cx="1736213" cy="2453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400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C517B-336C-49B1-AAB3-D2690255E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8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923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Заведующим назначена педагог с 18-летним стажем работы –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87985F85-4513-4124-B8CB-5806A96075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9342"/>
            <a:ext cx="5940661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Объект 15">
            <a:extLst>
              <a:ext uri="{FF2B5EF4-FFF2-40B4-BE49-F238E27FC236}">
                <a16:creationId xmlns:a16="http://schemas.microsoft.com/office/drawing/2014/main" id="{6B1E123B-4E26-4288-B412-4A79CF117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513242"/>
            <a:ext cx="7643192" cy="582758"/>
          </a:xfrm>
        </p:spPr>
        <p:txBody>
          <a:bodyPr>
            <a:noAutofit/>
          </a:bodyPr>
          <a:lstStyle/>
          <a:p>
            <a:pPr algn="ctr"/>
            <a:r>
              <a:rPr lang="ru-RU" sz="4200" b="1" dirty="0">
                <a:solidFill>
                  <a:schemeClr val="tx2">
                    <a:lumMod val="10000"/>
                  </a:schemeClr>
                </a:solidFill>
                <a:latin typeface="Monotype Corsiva" panose="03010101010201010101" pitchFamily="66" charset="0"/>
              </a:rPr>
              <a:t>Логачёва Евгения Юрьевна</a:t>
            </a:r>
            <a:endParaRPr lang="ru-RU" sz="4200" dirty="0">
              <a:solidFill>
                <a:schemeClr val="tx2">
                  <a:lumMod val="1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72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4C454-4662-4710-A641-72CE7643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В 2018 году Евгения Юрьевна получила высшую квалификационную категорию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47B6988-899B-41E4-9B50-088817A69D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5517" y="2334648"/>
            <a:ext cx="4431196" cy="295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E0D7843A-8C50-45B8-BBCC-7EC167ED59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15443" r="-613" b="882"/>
          <a:stretch/>
        </p:blipFill>
        <p:spPr>
          <a:xfrm>
            <a:off x="1185820" y="1633465"/>
            <a:ext cx="2954132" cy="4393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137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FA0C6D7-45A8-4BB4-9025-C683419F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252" y="476672"/>
            <a:ext cx="4375196" cy="18002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Добрая, чуткая, всегда готова выслушать и прийти на помощь  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3F583197-EB65-4ADC-9C19-CE03F5C6E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2636912"/>
            <a:ext cx="4295227" cy="297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A75D93-8C7B-443D-B5D3-E7066DAC1E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9" y="1145839"/>
            <a:ext cx="3807256" cy="4566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96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8A3F6C-FFD0-4079-9C7E-B00DDC2E6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/>
          <a:stretch/>
        </p:blipFill>
        <p:spPr>
          <a:xfrm>
            <a:off x="496389" y="1844824"/>
            <a:ext cx="2976448" cy="426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EBF84E-9AF2-4E61-8D05-2ABA0F2E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Постоянно развивается как личность и как педагог, имеет много заслуг и достижений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ACCD72-2420-4FA5-9D30-7ABAE7CEF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" b="4475"/>
          <a:stretch/>
        </p:blipFill>
        <p:spPr>
          <a:xfrm>
            <a:off x="3707904" y="2492896"/>
            <a:ext cx="2453534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47C9A1-4B96-4B1C-9425-0EF701200E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" t="1569" r="4095" b="3316"/>
          <a:stretch/>
        </p:blipFill>
        <p:spPr>
          <a:xfrm>
            <a:off x="6479177" y="2965269"/>
            <a:ext cx="2125271" cy="305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68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B26513-4112-4A1F-B4B3-93C48EE2C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95"/>
          <a:stretch/>
        </p:blipFill>
        <p:spPr>
          <a:xfrm>
            <a:off x="755576" y="1981265"/>
            <a:ext cx="2880320" cy="4067944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D252A24-32C4-44B5-A4C0-D8FB5BD71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Принимает активное участие </a:t>
            </a:r>
            <a:br>
              <a:rPr lang="ru-RU" sz="2800" b="1" dirty="0">
                <a:solidFill>
                  <a:schemeClr val="tx2">
                    <a:lumMod val="1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10000"/>
                  </a:schemeClr>
                </a:solidFill>
              </a:rPr>
              <a:t>на конференциях и семинарах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9089E4-5714-4256-A307-000D7C9085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904" y="1981265"/>
            <a:ext cx="4075519" cy="407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6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1826D1-2665-4937-81C8-10E7CA40C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346479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E7E81-B897-44C4-85F2-5079045033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564904"/>
            <a:ext cx="4663721" cy="3373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509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1476</TotalTime>
  <Words>382</Words>
  <Application>Microsoft Office PowerPoint</Application>
  <PresentationFormat>Экран (4:3)</PresentationFormat>
  <Paragraphs>41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Calibri</vt:lpstr>
      <vt:lpstr>Constantia</vt:lpstr>
      <vt:lpstr>Monotype Corsiva</vt:lpstr>
      <vt:lpstr>Wingdings 2</vt:lpstr>
      <vt:lpstr>Бумажная</vt:lpstr>
      <vt:lpstr> Визитная карточка  МДОУ детский сад № 57 «Ладушки» </vt:lpstr>
      <vt:lpstr>Муниципальное дошкольное образовательное учреждение  детский сад № 57 «Ладушки» впервые распахнул свои двери для малышей  30 декабря 2013г. </vt:lpstr>
      <vt:lpstr>В этот день состоялось торжественное открытие учреждения , которое было построено в рамках программы губернатора Андрея Юрьевича Воробьёва  « Наше Подмосковье»</vt:lpstr>
      <vt:lpstr>Заведующим назначена педагог с 18-летним стажем работы –</vt:lpstr>
      <vt:lpstr>В 2018 году Евгения Юрьевна получила высшую квалификационную категорию</vt:lpstr>
      <vt:lpstr>Добрая, чуткая, всегда готова выслушать и прийти на помощь  </vt:lpstr>
      <vt:lpstr>Постоянно развивается как личность и как педагог, имеет много заслуг и достижений</vt:lpstr>
      <vt:lpstr>Принимает активное участие  на конференциях и семинарах</vt:lpstr>
      <vt:lpstr>Презентация PowerPoint</vt:lpstr>
      <vt:lpstr>Презентация PowerPoint</vt:lpstr>
      <vt:lpstr>Презентация PowerPoint</vt:lpstr>
      <vt:lpstr>Является членом Ассоциации руководителей образовательных организаций</vt:lpstr>
      <vt:lpstr>Награждена почетной грамотой Комитета по образованию Городского округа Подольск</vt:lpstr>
      <vt:lpstr>Наш педагогический коллектив состоит из 16 педагогов.</vt:lpstr>
      <vt:lpstr>Делимся опытом друг с другом на мастер-классах</vt:lpstr>
      <vt:lpstr>Образовательный процесс в детском саду осуществляется по общеобразовательной программе дошкольного образования «От рождения до школы» под редакцией Н.Е.Вераксы, Т.С. Комаровой. М.А. Васильевой.</vt:lpstr>
      <vt:lpstr>В настоящее время наш детский сад посещают 248 малышей разного возраста.</vt:lpstr>
      <vt:lpstr>Презентация PowerPoint</vt:lpstr>
      <vt:lpstr>Презентация PowerPoint</vt:lpstr>
      <vt:lpstr>2 старшие группы общего развития 5-6 лет </vt:lpstr>
      <vt:lpstr>1 логопедическая группа для детей с тяжелыми нарушениями речи</vt:lpstr>
      <vt:lpstr>2 подготовительные к школе группы 6-7 лет</vt:lpstr>
      <vt:lpstr>Презентация PowerPoint</vt:lpstr>
      <vt:lpstr>В нашем детском саду реализуются программы дополнительного платного образования по художественно- эстетическому  и физическому развитию детей. </vt:lpstr>
      <vt:lpstr>В целях организации качественных образовательных услуг в детском саду оборудован музыкальный зал.</vt:lpstr>
      <vt:lpstr>Физкультурный зал</vt:lpstr>
      <vt:lpstr>Кабинет логопеда </vt:lpstr>
      <vt:lpstr>Сенсорная комната </vt:lpstr>
      <vt:lpstr>Предметно –развивающая образовательная среда детского сада соответствует всем требованиям Федерального Государственного Образовательного Стандарта, а оборудование помещений является безопасным , здоровьесберегающим и развивающим.</vt:lpstr>
      <vt:lpstr>Презентация PowerPoint</vt:lpstr>
      <vt:lpstr>Наши педагоги являются ежегодными участниками Муниципального этапа конкурса «Педагог года»</vt:lpstr>
      <vt:lpstr>А в 2017 году педагог Ильина Н.В. стала финалисткой конкурса «Педагог года» Городского округа Подольск</vt:lpstr>
      <vt:lpstr>Являемся лауреатами премии  «Наше Подмосковье»</vt:lpstr>
      <vt:lpstr>В сентябре 2016 г. мы начали реализацию международного проекта Афлатун и Учёным Советом АСОУ нашему д/с присвоен статус пилотной площадки .</vt:lpstr>
      <vt:lpstr>Педагоги нашего детского сада выбирают наиболее эффективные средства обучения и воспитания , что требует широкого внедрения в педагогический процесс инновационных  и альтернативных форм и способов ведения образовательной деятельности</vt:lpstr>
      <vt:lpstr>Мы с гордостью говорим, что наши воспитанники - это победители Международных и Всероссийских конкурсов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Евгения</cp:lastModifiedBy>
  <cp:revision>152</cp:revision>
  <dcterms:created xsi:type="dcterms:W3CDTF">2013-04-08T15:50:27Z</dcterms:created>
  <dcterms:modified xsi:type="dcterms:W3CDTF">2019-09-25T13:04:09Z</dcterms:modified>
</cp:coreProperties>
</file>